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7" r:id="rId3"/>
    <p:sldId id="298" r:id="rId4"/>
    <p:sldId id="266" r:id="rId5"/>
    <p:sldId id="302" r:id="rId6"/>
    <p:sldId id="270" r:id="rId7"/>
    <p:sldId id="269" r:id="rId8"/>
    <p:sldId id="275" r:id="rId9"/>
    <p:sldId id="273" r:id="rId10"/>
    <p:sldId id="274" r:id="rId11"/>
    <p:sldId id="282" r:id="rId12"/>
    <p:sldId id="283" r:id="rId13"/>
    <p:sldId id="277" r:id="rId14"/>
    <p:sldId id="301" r:id="rId15"/>
    <p:sldId id="284" r:id="rId16"/>
    <p:sldId id="285" r:id="rId17"/>
    <p:sldId id="278" r:id="rId18"/>
    <p:sldId id="280" r:id="rId19"/>
    <p:sldId id="300" r:id="rId20"/>
    <p:sldId id="290" r:id="rId21"/>
    <p:sldId id="296" r:id="rId22"/>
    <p:sldId id="303" r:id="rId23"/>
    <p:sldId id="289" r:id="rId24"/>
    <p:sldId id="291" r:id="rId25"/>
    <p:sldId id="295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00"/>
    <a:srgbClr val="003399"/>
    <a:srgbClr val="FFFFCC"/>
    <a:srgbClr val="DA9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1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0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61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42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42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09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6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87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63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98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5C79-694F-410F-99E7-EBAA177F8F8C}" type="datetimeFigureOut">
              <a:rPr lang="de-DE" smtClean="0"/>
              <a:t>03.07.2017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80285-18D0-434B-89BD-99FE5CCA11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836712"/>
            <a:ext cx="9144000" cy="518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4" y="1821384"/>
            <a:ext cx="3040529" cy="311978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85800" y="836713"/>
            <a:ext cx="7772400" cy="98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rgbClr val="46BB00"/>
                </a:solidFill>
              </a:rPr>
              <a:t>Die Qualifikationsphase</a:t>
            </a:r>
            <a:endParaRPr lang="de-DE" b="1" dirty="0">
              <a:solidFill>
                <a:srgbClr val="46BB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5800" y="4941168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rgbClr val="46BB00"/>
                </a:solidFill>
              </a:rPr>
              <a:t>Gymnasium an der Gartenstraße</a:t>
            </a:r>
            <a:endParaRPr lang="de-DE" b="1" dirty="0">
              <a:solidFill>
                <a:srgbClr val="46BB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05223" y="4400455"/>
            <a:ext cx="304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3399"/>
                </a:solidFill>
              </a:rPr>
              <a:t>APO-</a:t>
            </a:r>
            <a:r>
              <a:rPr lang="de-DE" b="1" dirty="0" err="1" smtClean="0">
                <a:solidFill>
                  <a:srgbClr val="003399"/>
                </a:solidFill>
              </a:rPr>
              <a:t>GOSt</a:t>
            </a:r>
            <a:r>
              <a:rPr lang="de-DE" b="1" dirty="0">
                <a:solidFill>
                  <a:srgbClr val="003399"/>
                </a:solidFill>
              </a:rPr>
              <a:t> </a:t>
            </a:r>
            <a:r>
              <a:rPr lang="de-DE" b="1" dirty="0" smtClean="0">
                <a:solidFill>
                  <a:srgbClr val="003399"/>
                </a:solidFill>
              </a:rPr>
              <a:t>B</a:t>
            </a:r>
            <a:endParaRPr lang="de-DE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Belegverpflichtung GSW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27584" y="3789040"/>
            <a:ext cx="7996936" cy="212365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 algn="ctr"/>
            <a:r>
              <a:rPr lang="de-DE" sz="2400" b="1" i="1" dirty="0" smtClean="0"/>
              <a:t>Wer nicht Geschichte und Sozialwissenschaften in der EF belegt und bis zum Ende der Q1 fortsetzt, muss in den </a:t>
            </a:r>
            <a:r>
              <a:rPr lang="de-DE" sz="2400" b="1" i="1" dirty="0" err="1" smtClean="0"/>
              <a:t>Jgst</a:t>
            </a:r>
            <a:r>
              <a:rPr lang="de-DE" sz="2400" b="1" i="1" dirty="0" smtClean="0"/>
              <a:t>. Q2.1 und Q2.2 Geschichte und Sozialwissenschaften als Zusatzkurse belegen!!!</a:t>
            </a:r>
          </a:p>
          <a:p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788024" y="2564904"/>
            <a:ext cx="4036496" cy="55399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600" dirty="0" smtClean="0"/>
          </a:p>
          <a:p>
            <a:pPr algn="ctr"/>
            <a:r>
              <a:rPr lang="de-DE" b="1" i="1" u="sng" dirty="0" smtClean="0"/>
              <a:t>Kontinuitätsprinzip beachten!!!</a:t>
            </a:r>
          </a:p>
          <a:p>
            <a:pPr algn="ctr"/>
            <a:endParaRPr lang="de-DE" sz="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Belegverpflichtung Q-Phase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6724" y="2420888"/>
            <a:ext cx="2483108" cy="1200329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b="1" dirty="0" smtClean="0"/>
              <a:t>2 Leistungskurse</a:t>
            </a:r>
          </a:p>
          <a:p>
            <a:pPr algn="ctr"/>
            <a:r>
              <a:rPr lang="de-DE" b="1" dirty="0" smtClean="0"/>
              <a:t>7 Grundkurse</a:t>
            </a:r>
          </a:p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79264" y="28363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und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159384" y="2420888"/>
            <a:ext cx="4445064" cy="1200329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endParaRPr lang="de-DE" i="1" u="sng" dirty="0" smtClean="0"/>
          </a:p>
          <a:p>
            <a:pPr algn="ctr"/>
            <a:r>
              <a:rPr lang="de-DE" b="1" dirty="0" smtClean="0"/>
              <a:t>8. Grundkurs </a:t>
            </a:r>
            <a:r>
              <a:rPr lang="de-DE" b="1" i="1" u="sng" dirty="0" smtClean="0"/>
              <a:t>oder</a:t>
            </a:r>
          </a:p>
          <a:p>
            <a:pPr algn="ctr"/>
            <a:r>
              <a:rPr lang="de-DE" b="1" dirty="0" smtClean="0"/>
              <a:t>1 Projektkurs</a:t>
            </a:r>
          </a:p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76724" y="4293096"/>
            <a:ext cx="80277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de-DE" dirty="0" smtClean="0"/>
              <a:t>Leistungskurse werden 5-stündig unterrichtet</a:t>
            </a:r>
          </a:p>
          <a:p>
            <a:pPr>
              <a:spcAft>
                <a:spcPts val="2400"/>
              </a:spcAft>
            </a:pPr>
            <a:r>
              <a:rPr lang="de-DE" dirty="0" smtClean="0"/>
              <a:t>Grundkurse werden 3-stündig unterrichtet</a:t>
            </a:r>
          </a:p>
          <a:p>
            <a:pPr>
              <a:spcAft>
                <a:spcPts val="600"/>
              </a:spcAft>
              <a:tabLst>
                <a:tab pos="1341438" algn="l"/>
              </a:tabLst>
            </a:pPr>
            <a:r>
              <a:rPr lang="de-DE" b="1" dirty="0" smtClean="0"/>
              <a:t>Ausnahmen: 	</a:t>
            </a:r>
            <a:r>
              <a:rPr lang="de-DE" dirty="0" smtClean="0"/>
              <a:t>neu einsetzende Fremdsprache (4-stündig) nur als Grundkurs möglich</a:t>
            </a:r>
          </a:p>
          <a:p>
            <a:pPr>
              <a:spcAft>
                <a:spcPts val="2400"/>
              </a:spcAft>
              <a:tabLst>
                <a:tab pos="1341438" algn="l"/>
              </a:tabLst>
            </a:pPr>
            <a:r>
              <a:rPr lang="de-DE" dirty="0" smtClean="0"/>
              <a:t>	Projektkurse (2-stündig)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76724" y="1700808"/>
            <a:ext cx="802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u="sng" dirty="0" smtClean="0"/>
              <a:t>Belegverpflichtung insgesamt 38-40 anrechenbare Kurse</a:t>
            </a:r>
            <a:endParaRPr lang="de-DE" b="1" i="1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5220072" y="4481751"/>
            <a:ext cx="3604448" cy="55399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600" dirty="0" smtClean="0"/>
          </a:p>
          <a:p>
            <a:pPr algn="ctr"/>
            <a:r>
              <a:rPr lang="de-DE" b="1" i="1" u="sng" dirty="0" smtClean="0"/>
              <a:t>Kontinuitätsprinzip beachten!!!</a:t>
            </a:r>
          </a:p>
          <a:p>
            <a:pPr algn="ctr"/>
            <a:endParaRPr lang="de-DE" sz="6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3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Q-Phase/Pflichtfächer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95" name="Rectangle 2"/>
          <p:cNvSpPr>
            <a:spLocks noChangeArrowheads="1"/>
          </p:cNvSpPr>
          <p:nvPr/>
        </p:nvSpPr>
        <p:spPr bwMode="auto">
          <a:xfrm>
            <a:off x="0" y="1566863"/>
            <a:ext cx="9144000" cy="4979987"/>
          </a:xfrm>
          <a:prstGeom prst="rect">
            <a:avLst/>
          </a:prstGeom>
          <a:solidFill>
            <a:srgbClr val="C0C0C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96" name="Rectangle 12"/>
          <p:cNvSpPr>
            <a:spLocks noChangeArrowheads="1"/>
          </p:cNvSpPr>
          <p:nvPr/>
        </p:nvSpPr>
        <p:spPr bwMode="auto">
          <a:xfrm>
            <a:off x="0" y="1762125"/>
            <a:ext cx="690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800" b="1" dirty="0" smtClean="0"/>
              <a:t>Fach</a:t>
            </a:r>
          </a:p>
          <a:p>
            <a:pPr algn="ctr" eaLnBrk="1" hangingPunct="1">
              <a:buFontTx/>
              <a:buNone/>
            </a:pPr>
            <a:r>
              <a:rPr lang="de-DE" altLang="de-DE" sz="1100" dirty="0" smtClean="0"/>
              <a:t>(als Grundkurs oder Leistungskurs)</a:t>
            </a:r>
            <a:endParaRPr lang="de-DE" altLang="de-DE" sz="1100" dirty="0"/>
          </a:p>
        </p:txBody>
      </p:sp>
      <p:sp>
        <p:nvSpPr>
          <p:cNvPr id="97" name="Rectangle 13"/>
          <p:cNvSpPr>
            <a:spLocks noChangeArrowheads="1"/>
          </p:cNvSpPr>
          <p:nvPr/>
        </p:nvSpPr>
        <p:spPr bwMode="auto">
          <a:xfrm>
            <a:off x="6905625" y="1762125"/>
            <a:ext cx="1098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800" b="1"/>
              <a:t>Q1</a:t>
            </a: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8004175" y="1762125"/>
            <a:ext cx="1098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800" b="1"/>
              <a:t>Q2</a:t>
            </a:r>
          </a:p>
        </p:txBody>
      </p:sp>
      <p:sp>
        <p:nvSpPr>
          <p:cNvPr id="99" name="Rectangle 15"/>
          <p:cNvSpPr>
            <a:spLocks noChangeArrowheads="1"/>
          </p:cNvSpPr>
          <p:nvPr/>
        </p:nvSpPr>
        <p:spPr bwMode="auto">
          <a:xfrm>
            <a:off x="0" y="2303463"/>
            <a:ext cx="6905625" cy="3048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Deutsch</a:t>
            </a:r>
          </a:p>
        </p:txBody>
      </p:sp>
      <p:sp>
        <p:nvSpPr>
          <p:cNvPr id="100" name="Rectangle 16"/>
          <p:cNvSpPr>
            <a:spLocks noChangeArrowheads="1"/>
          </p:cNvSpPr>
          <p:nvPr/>
        </p:nvSpPr>
        <p:spPr bwMode="auto">
          <a:xfrm>
            <a:off x="6913563" y="2303463"/>
            <a:ext cx="549275" cy="3048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01" name="Rectangle 17"/>
          <p:cNvSpPr>
            <a:spLocks noChangeArrowheads="1"/>
          </p:cNvSpPr>
          <p:nvPr/>
        </p:nvSpPr>
        <p:spPr bwMode="auto">
          <a:xfrm>
            <a:off x="7451725" y="2303463"/>
            <a:ext cx="549275" cy="3048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>
            <a:off x="8013700" y="2303463"/>
            <a:ext cx="549275" cy="3048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03" name="Rectangle 19"/>
          <p:cNvSpPr>
            <a:spLocks noChangeArrowheads="1"/>
          </p:cNvSpPr>
          <p:nvPr/>
        </p:nvSpPr>
        <p:spPr bwMode="auto">
          <a:xfrm>
            <a:off x="8567738" y="2286000"/>
            <a:ext cx="557212" cy="3048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0" y="2608263"/>
            <a:ext cx="6905625" cy="3048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eine  Fremdsprache</a:t>
            </a:r>
          </a:p>
        </p:txBody>
      </p:sp>
      <p:sp>
        <p:nvSpPr>
          <p:cNvPr id="105" name="Rectangle 21"/>
          <p:cNvSpPr>
            <a:spLocks noChangeArrowheads="1"/>
          </p:cNvSpPr>
          <p:nvPr/>
        </p:nvSpPr>
        <p:spPr bwMode="auto">
          <a:xfrm>
            <a:off x="6913563" y="2608263"/>
            <a:ext cx="549275" cy="3048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7451725" y="2608263"/>
            <a:ext cx="549275" cy="3048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07" name="Rectangle 23"/>
          <p:cNvSpPr>
            <a:spLocks noChangeArrowheads="1"/>
          </p:cNvSpPr>
          <p:nvPr/>
        </p:nvSpPr>
        <p:spPr bwMode="auto">
          <a:xfrm>
            <a:off x="8013700" y="2608263"/>
            <a:ext cx="549275" cy="3048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08" name="Rectangle 24"/>
          <p:cNvSpPr>
            <a:spLocks noChangeArrowheads="1"/>
          </p:cNvSpPr>
          <p:nvPr/>
        </p:nvSpPr>
        <p:spPr bwMode="auto">
          <a:xfrm>
            <a:off x="8542338" y="2586038"/>
            <a:ext cx="547687" cy="3429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0" y="2913063"/>
            <a:ext cx="6905625" cy="3429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 dirty="0"/>
              <a:t>Kunst oder Musik (in Q1) oder Literatur oder instrumental- oder vokalpraktischer Kurs</a:t>
            </a:r>
          </a:p>
        </p:txBody>
      </p: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6915150" y="2913063"/>
            <a:ext cx="549275" cy="331787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11" name="Rectangle 27"/>
          <p:cNvSpPr>
            <a:spLocks noChangeArrowheads="1"/>
          </p:cNvSpPr>
          <p:nvPr/>
        </p:nvSpPr>
        <p:spPr bwMode="auto">
          <a:xfrm>
            <a:off x="7453313" y="2914650"/>
            <a:ext cx="549275" cy="352425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12" name="Rectangle 28"/>
          <p:cNvSpPr>
            <a:spLocks noChangeArrowheads="1"/>
          </p:cNvSpPr>
          <p:nvPr/>
        </p:nvSpPr>
        <p:spPr bwMode="auto">
          <a:xfrm>
            <a:off x="8004175" y="2905125"/>
            <a:ext cx="549275" cy="350838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400" b="1"/>
          </a:p>
        </p:txBody>
      </p:sp>
      <p:sp>
        <p:nvSpPr>
          <p:cNvPr id="113" name="Rectangle 29"/>
          <p:cNvSpPr>
            <a:spLocks noChangeArrowheads="1"/>
          </p:cNvSpPr>
          <p:nvPr/>
        </p:nvSpPr>
        <p:spPr bwMode="auto">
          <a:xfrm>
            <a:off x="8553450" y="2905125"/>
            <a:ext cx="549275" cy="350838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400" b="1"/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0" y="3255963"/>
            <a:ext cx="6905625" cy="3365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eine Gesellschaftswissenschaft</a:t>
            </a:r>
          </a:p>
        </p:txBody>
      </p:sp>
      <p:sp>
        <p:nvSpPr>
          <p:cNvPr id="115" name="Rectangle 31"/>
          <p:cNvSpPr>
            <a:spLocks noChangeArrowheads="1"/>
          </p:cNvSpPr>
          <p:nvPr/>
        </p:nvSpPr>
        <p:spPr bwMode="auto">
          <a:xfrm>
            <a:off x="6905625" y="3255963"/>
            <a:ext cx="549275" cy="3365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16" name="Rectangle 32"/>
          <p:cNvSpPr>
            <a:spLocks noChangeArrowheads="1"/>
          </p:cNvSpPr>
          <p:nvPr/>
        </p:nvSpPr>
        <p:spPr bwMode="auto">
          <a:xfrm>
            <a:off x="7454900" y="3255963"/>
            <a:ext cx="549275" cy="3365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17" name="Rectangle 33"/>
          <p:cNvSpPr>
            <a:spLocks noChangeArrowheads="1"/>
          </p:cNvSpPr>
          <p:nvPr/>
        </p:nvSpPr>
        <p:spPr bwMode="auto">
          <a:xfrm>
            <a:off x="8004175" y="3255963"/>
            <a:ext cx="549275" cy="3365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18" name="Rectangle 34"/>
          <p:cNvSpPr>
            <a:spLocks noChangeArrowheads="1"/>
          </p:cNvSpPr>
          <p:nvPr/>
        </p:nvSpPr>
        <p:spPr bwMode="auto">
          <a:xfrm>
            <a:off x="8553450" y="3255963"/>
            <a:ext cx="549275" cy="3365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19" name="Rectangle 35"/>
          <p:cNvSpPr>
            <a:spLocks noChangeArrowheads="1"/>
          </p:cNvSpPr>
          <p:nvPr/>
        </p:nvSpPr>
        <p:spPr bwMode="auto">
          <a:xfrm>
            <a:off x="0" y="3592513"/>
            <a:ext cx="6905625" cy="33813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Geschichte (alternativ in Q1)</a:t>
            </a:r>
          </a:p>
        </p:txBody>
      </p:sp>
      <p:sp>
        <p:nvSpPr>
          <p:cNvPr id="120" name="Rectangle 36"/>
          <p:cNvSpPr>
            <a:spLocks noChangeArrowheads="1"/>
          </p:cNvSpPr>
          <p:nvPr/>
        </p:nvSpPr>
        <p:spPr bwMode="auto">
          <a:xfrm>
            <a:off x="6905625" y="3592513"/>
            <a:ext cx="549275" cy="33813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400" b="1"/>
          </a:p>
        </p:txBody>
      </p:sp>
      <p:sp>
        <p:nvSpPr>
          <p:cNvPr id="121" name="Rectangle 37"/>
          <p:cNvSpPr>
            <a:spLocks noChangeArrowheads="1"/>
          </p:cNvSpPr>
          <p:nvPr/>
        </p:nvSpPr>
        <p:spPr bwMode="auto">
          <a:xfrm>
            <a:off x="7454900" y="3592513"/>
            <a:ext cx="549275" cy="33813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400" b="1"/>
          </a:p>
        </p:txBody>
      </p:sp>
      <p:sp>
        <p:nvSpPr>
          <p:cNvPr id="122" name="Rectangle 38"/>
          <p:cNvSpPr>
            <a:spLocks noChangeArrowheads="1"/>
          </p:cNvSpPr>
          <p:nvPr/>
        </p:nvSpPr>
        <p:spPr bwMode="auto">
          <a:xfrm>
            <a:off x="8004175" y="3592513"/>
            <a:ext cx="549275" cy="33813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23" name="Rectangle 39"/>
          <p:cNvSpPr>
            <a:spLocks noChangeArrowheads="1"/>
          </p:cNvSpPr>
          <p:nvPr/>
        </p:nvSpPr>
        <p:spPr bwMode="auto">
          <a:xfrm>
            <a:off x="8553450" y="3592513"/>
            <a:ext cx="549275" cy="33813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>
            <a:off x="0" y="3930650"/>
            <a:ext cx="6905625" cy="304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Sozialwissenschaften (alternativ in Q1)</a:t>
            </a:r>
          </a:p>
        </p:txBody>
      </p:sp>
      <p:sp>
        <p:nvSpPr>
          <p:cNvPr id="125" name="Rectangle 41"/>
          <p:cNvSpPr>
            <a:spLocks noChangeArrowheads="1"/>
          </p:cNvSpPr>
          <p:nvPr/>
        </p:nvSpPr>
        <p:spPr bwMode="auto">
          <a:xfrm>
            <a:off x="6905625" y="3930650"/>
            <a:ext cx="549275" cy="304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400" b="1"/>
          </a:p>
        </p:txBody>
      </p:sp>
      <p:sp>
        <p:nvSpPr>
          <p:cNvPr id="126" name="Rectangle 42"/>
          <p:cNvSpPr>
            <a:spLocks noChangeArrowheads="1"/>
          </p:cNvSpPr>
          <p:nvPr/>
        </p:nvSpPr>
        <p:spPr bwMode="auto">
          <a:xfrm>
            <a:off x="7454900" y="3930650"/>
            <a:ext cx="549275" cy="304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400" b="1"/>
          </a:p>
        </p:txBody>
      </p: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8004175" y="3930650"/>
            <a:ext cx="549275" cy="304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28" name="Rectangle 44"/>
          <p:cNvSpPr>
            <a:spLocks noChangeArrowheads="1"/>
          </p:cNvSpPr>
          <p:nvPr/>
        </p:nvSpPr>
        <p:spPr bwMode="auto">
          <a:xfrm>
            <a:off x="8553450" y="3930650"/>
            <a:ext cx="549275" cy="304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29" name="Rectangle 45"/>
          <p:cNvSpPr>
            <a:spLocks noChangeArrowheads="1"/>
          </p:cNvSpPr>
          <p:nvPr/>
        </p:nvSpPr>
        <p:spPr bwMode="auto">
          <a:xfrm>
            <a:off x="0" y="4235450"/>
            <a:ext cx="6905625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Mathematik</a:t>
            </a:r>
          </a:p>
        </p:txBody>
      </p:sp>
      <p:sp>
        <p:nvSpPr>
          <p:cNvPr id="130" name="Rectangle 46"/>
          <p:cNvSpPr>
            <a:spLocks noChangeArrowheads="1"/>
          </p:cNvSpPr>
          <p:nvPr/>
        </p:nvSpPr>
        <p:spPr bwMode="auto">
          <a:xfrm>
            <a:off x="6905625" y="4235450"/>
            <a:ext cx="549275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31" name="Rectangle 47"/>
          <p:cNvSpPr>
            <a:spLocks noChangeArrowheads="1"/>
          </p:cNvSpPr>
          <p:nvPr/>
        </p:nvSpPr>
        <p:spPr bwMode="auto">
          <a:xfrm>
            <a:off x="7454900" y="4235450"/>
            <a:ext cx="549275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32" name="Rectangle 48"/>
          <p:cNvSpPr>
            <a:spLocks noChangeArrowheads="1"/>
          </p:cNvSpPr>
          <p:nvPr/>
        </p:nvSpPr>
        <p:spPr bwMode="auto">
          <a:xfrm>
            <a:off x="8004175" y="4235450"/>
            <a:ext cx="549275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33" name="Rectangle 49"/>
          <p:cNvSpPr>
            <a:spLocks noChangeArrowheads="1"/>
          </p:cNvSpPr>
          <p:nvPr/>
        </p:nvSpPr>
        <p:spPr bwMode="auto">
          <a:xfrm>
            <a:off x="8553450" y="4235450"/>
            <a:ext cx="549275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34" name="Rectangle 50"/>
          <p:cNvSpPr>
            <a:spLocks noChangeArrowheads="1"/>
          </p:cNvSpPr>
          <p:nvPr/>
        </p:nvSpPr>
        <p:spPr bwMode="auto">
          <a:xfrm>
            <a:off x="0" y="4540250"/>
            <a:ext cx="6905625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eine Naturwissenschaft (Bi, Ch, Ph)</a:t>
            </a:r>
          </a:p>
        </p:txBody>
      </p:sp>
      <p:sp>
        <p:nvSpPr>
          <p:cNvPr id="135" name="Rectangle 51"/>
          <p:cNvSpPr>
            <a:spLocks noChangeArrowheads="1"/>
          </p:cNvSpPr>
          <p:nvPr/>
        </p:nvSpPr>
        <p:spPr bwMode="auto">
          <a:xfrm>
            <a:off x="6905625" y="4540250"/>
            <a:ext cx="549275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36" name="Rectangle 52"/>
          <p:cNvSpPr>
            <a:spLocks noChangeArrowheads="1"/>
          </p:cNvSpPr>
          <p:nvPr/>
        </p:nvSpPr>
        <p:spPr bwMode="auto">
          <a:xfrm>
            <a:off x="7454900" y="4540250"/>
            <a:ext cx="549275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37" name="Rectangle 53"/>
          <p:cNvSpPr>
            <a:spLocks noChangeArrowheads="1"/>
          </p:cNvSpPr>
          <p:nvPr/>
        </p:nvSpPr>
        <p:spPr bwMode="auto">
          <a:xfrm>
            <a:off x="8004175" y="4540250"/>
            <a:ext cx="549275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38" name="Rectangle 54"/>
          <p:cNvSpPr>
            <a:spLocks noChangeArrowheads="1"/>
          </p:cNvSpPr>
          <p:nvPr/>
        </p:nvSpPr>
        <p:spPr bwMode="auto">
          <a:xfrm>
            <a:off x="8553450" y="4540250"/>
            <a:ext cx="549275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39" name="Rectangle 55"/>
          <p:cNvSpPr>
            <a:spLocks noChangeArrowheads="1"/>
          </p:cNvSpPr>
          <p:nvPr/>
        </p:nvSpPr>
        <p:spPr bwMode="auto">
          <a:xfrm>
            <a:off x="0" y="4845050"/>
            <a:ext cx="6905625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Religion/ersatzweise Philosophie</a:t>
            </a:r>
          </a:p>
        </p:txBody>
      </p:sp>
      <p:sp>
        <p:nvSpPr>
          <p:cNvPr id="140" name="Rectangle 56"/>
          <p:cNvSpPr>
            <a:spLocks noChangeArrowheads="1"/>
          </p:cNvSpPr>
          <p:nvPr/>
        </p:nvSpPr>
        <p:spPr bwMode="auto">
          <a:xfrm>
            <a:off x="6905625" y="4845050"/>
            <a:ext cx="549275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41" name="Rectangle 57"/>
          <p:cNvSpPr>
            <a:spLocks noChangeArrowheads="1"/>
          </p:cNvSpPr>
          <p:nvPr/>
        </p:nvSpPr>
        <p:spPr bwMode="auto">
          <a:xfrm>
            <a:off x="7454900" y="4845050"/>
            <a:ext cx="549275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42" name="Rectangle 58"/>
          <p:cNvSpPr>
            <a:spLocks noChangeArrowheads="1"/>
          </p:cNvSpPr>
          <p:nvPr/>
        </p:nvSpPr>
        <p:spPr bwMode="auto">
          <a:xfrm>
            <a:off x="8004175" y="4845050"/>
            <a:ext cx="549275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400" b="1"/>
          </a:p>
        </p:txBody>
      </p:sp>
      <p:sp>
        <p:nvSpPr>
          <p:cNvPr id="143" name="Rectangle 59"/>
          <p:cNvSpPr>
            <a:spLocks noChangeArrowheads="1"/>
          </p:cNvSpPr>
          <p:nvPr/>
        </p:nvSpPr>
        <p:spPr bwMode="auto">
          <a:xfrm>
            <a:off x="8553450" y="4845050"/>
            <a:ext cx="549275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400" b="1"/>
          </a:p>
        </p:txBody>
      </p:sp>
      <p:sp>
        <p:nvSpPr>
          <p:cNvPr id="144" name="Rectangle 60"/>
          <p:cNvSpPr>
            <a:spLocks noChangeArrowheads="1"/>
          </p:cNvSpPr>
          <p:nvPr/>
        </p:nvSpPr>
        <p:spPr bwMode="auto">
          <a:xfrm>
            <a:off x="0" y="5149850"/>
            <a:ext cx="6905625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Sport</a:t>
            </a:r>
          </a:p>
        </p:txBody>
      </p:sp>
      <p:sp>
        <p:nvSpPr>
          <p:cNvPr id="145" name="Rectangle 61"/>
          <p:cNvSpPr>
            <a:spLocks noChangeArrowheads="1"/>
          </p:cNvSpPr>
          <p:nvPr/>
        </p:nvSpPr>
        <p:spPr bwMode="auto">
          <a:xfrm>
            <a:off x="6905625" y="5149850"/>
            <a:ext cx="549275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46" name="Rectangle 62"/>
          <p:cNvSpPr>
            <a:spLocks noChangeArrowheads="1"/>
          </p:cNvSpPr>
          <p:nvPr/>
        </p:nvSpPr>
        <p:spPr bwMode="auto">
          <a:xfrm>
            <a:off x="7454900" y="5149850"/>
            <a:ext cx="549275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47" name="Rectangle 63"/>
          <p:cNvSpPr>
            <a:spLocks noChangeArrowheads="1"/>
          </p:cNvSpPr>
          <p:nvPr/>
        </p:nvSpPr>
        <p:spPr bwMode="auto">
          <a:xfrm>
            <a:off x="8004175" y="5149850"/>
            <a:ext cx="549275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48" name="Rectangle 64"/>
          <p:cNvSpPr>
            <a:spLocks noChangeArrowheads="1"/>
          </p:cNvSpPr>
          <p:nvPr/>
        </p:nvSpPr>
        <p:spPr bwMode="auto">
          <a:xfrm>
            <a:off x="8553450" y="5149850"/>
            <a:ext cx="549275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49" name="Rectangle 65"/>
          <p:cNvSpPr>
            <a:spLocks noChangeArrowheads="1"/>
          </p:cNvSpPr>
          <p:nvPr/>
        </p:nvSpPr>
        <p:spPr bwMode="auto">
          <a:xfrm>
            <a:off x="0" y="5454650"/>
            <a:ext cx="6905625" cy="333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Weitere Fremdsprache oder weiteres Fach aus dem Aufgabenfeld III</a:t>
            </a:r>
          </a:p>
        </p:txBody>
      </p:sp>
      <p:sp>
        <p:nvSpPr>
          <p:cNvPr id="150" name="Rectangle 66"/>
          <p:cNvSpPr>
            <a:spLocks noChangeArrowheads="1"/>
          </p:cNvSpPr>
          <p:nvPr/>
        </p:nvSpPr>
        <p:spPr bwMode="auto">
          <a:xfrm>
            <a:off x="6905625" y="5454650"/>
            <a:ext cx="549275" cy="333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51" name="Rectangle 67"/>
          <p:cNvSpPr>
            <a:spLocks noChangeArrowheads="1"/>
          </p:cNvSpPr>
          <p:nvPr/>
        </p:nvSpPr>
        <p:spPr bwMode="auto">
          <a:xfrm>
            <a:off x="7454900" y="5454650"/>
            <a:ext cx="549275" cy="333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52" name="Rectangle 68"/>
          <p:cNvSpPr>
            <a:spLocks noChangeArrowheads="1"/>
          </p:cNvSpPr>
          <p:nvPr/>
        </p:nvSpPr>
        <p:spPr bwMode="auto">
          <a:xfrm>
            <a:off x="8004175" y="5454650"/>
            <a:ext cx="549275" cy="333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53" name="Rectangle 69"/>
          <p:cNvSpPr>
            <a:spLocks noChangeArrowheads="1"/>
          </p:cNvSpPr>
          <p:nvPr/>
        </p:nvSpPr>
        <p:spPr bwMode="auto">
          <a:xfrm>
            <a:off x="8553450" y="5454650"/>
            <a:ext cx="549275" cy="333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400" b="1"/>
              <a:t>X</a:t>
            </a:r>
          </a:p>
        </p:txBody>
      </p:sp>
      <p:sp>
        <p:nvSpPr>
          <p:cNvPr id="154" name="Rectangle 70"/>
          <p:cNvSpPr>
            <a:spLocks noChangeArrowheads="1"/>
          </p:cNvSpPr>
          <p:nvPr/>
        </p:nvSpPr>
        <p:spPr bwMode="auto">
          <a:xfrm>
            <a:off x="0" y="5788025"/>
            <a:ext cx="9102725" cy="555625"/>
          </a:xfrm>
          <a:prstGeom prst="rect">
            <a:avLst/>
          </a:prstGeom>
          <a:pattFill prst="wdUpDiag">
            <a:fgClr>
              <a:srgbClr val="FFFF99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400"/>
              <a:t>Weitere Fächer zur Erfüllung der Wochenstunden und Kursanzahl nach Wahl im Rahmen des schulischen Angebots  (u.a möglich: 1 Projektkurs </a:t>
            </a:r>
            <a:r>
              <a:rPr lang="de-DE" altLang="de-DE" sz="1400">
                <a:sym typeface="Wingdings" pitchFamily="2" charset="2"/>
              </a:rPr>
              <a:t> Jahreskurs!</a:t>
            </a:r>
            <a:r>
              <a:rPr lang="de-DE" altLang="de-DE" sz="1400"/>
              <a:t>)</a:t>
            </a:r>
          </a:p>
        </p:txBody>
      </p:sp>
      <p:sp>
        <p:nvSpPr>
          <p:cNvPr id="155" name="Line 71"/>
          <p:cNvSpPr>
            <a:spLocks noChangeShapeType="1"/>
          </p:cNvSpPr>
          <p:nvPr/>
        </p:nvSpPr>
        <p:spPr bwMode="auto">
          <a:xfrm>
            <a:off x="6905625" y="1762125"/>
            <a:ext cx="0" cy="402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" name="Line 72"/>
          <p:cNvSpPr>
            <a:spLocks noChangeShapeType="1"/>
          </p:cNvSpPr>
          <p:nvPr/>
        </p:nvSpPr>
        <p:spPr bwMode="auto">
          <a:xfrm>
            <a:off x="7454900" y="2127250"/>
            <a:ext cx="0" cy="3660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7" name="Line 73"/>
          <p:cNvSpPr>
            <a:spLocks noChangeShapeType="1"/>
          </p:cNvSpPr>
          <p:nvPr/>
        </p:nvSpPr>
        <p:spPr bwMode="auto">
          <a:xfrm>
            <a:off x="8004175" y="1762125"/>
            <a:ext cx="0" cy="402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8" name="Line 74"/>
          <p:cNvSpPr>
            <a:spLocks noChangeShapeType="1"/>
          </p:cNvSpPr>
          <p:nvPr/>
        </p:nvSpPr>
        <p:spPr bwMode="auto">
          <a:xfrm>
            <a:off x="8553450" y="2127250"/>
            <a:ext cx="0" cy="3660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9" name="Line 75"/>
          <p:cNvSpPr>
            <a:spLocks noChangeShapeType="1"/>
          </p:cNvSpPr>
          <p:nvPr/>
        </p:nvSpPr>
        <p:spPr bwMode="auto">
          <a:xfrm>
            <a:off x="0" y="2282825"/>
            <a:ext cx="91027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" name="Line 76"/>
          <p:cNvSpPr>
            <a:spLocks noChangeShapeType="1"/>
          </p:cNvSpPr>
          <p:nvPr/>
        </p:nvSpPr>
        <p:spPr bwMode="auto">
          <a:xfrm>
            <a:off x="0" y="2597150"/>
            <a:ext cx="91027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1" name="Line 77"/>
          <p:cNvSpPr>
            <a:spLocks noChangeShapeType="1"/>
          </p:cNvSpPr>
          <p:nvPr/>
        </p:nvSpPr>
        <p:spPr bwMode="auto">
          <a:xfrm>
            <a:off x="0" y="2913063"/>
            <a:ext cx="91027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2" name="Line 78"/>
          <p:cNvSpPr>
            <a:spLocks noChangeShapeType="1"/>
          </p:cNvSpPr>
          <p:nvPr/>
        </p:nvSpPr>
        <p:spPr bwMode="auto">
          <a:xfrm>
            <a:off x="0" y="3255963"/>
            <a:ext cx="91027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79"/>
          <p:cNvSpPr>
            <a:spLocks noChangeShapeType="1"/>
          </p:cNvSpPr>
          <p:nvPr/>
        </p:nvSpPr>
        <p:spPr bwMode="auto">
          <a:xfrm>
            <a:off x="0" y="3592513"/>
            <a:ext cx="91027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Line 80"/>
          <p:cNvSpPr>
            <a:spLocks noChangeShapeType="1"/>
          </p:cNvSpPr>
          <p:nvPr/>
        </p:nvSpPr>
        <p:spPr bwMode="auto">
          <a:xfrm>
            <a:off x="0" y="3930650"/>
            <a:ext cx="91027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" name="Line 81"/>
          <p:cNvSpPr>
            <a:spLocks noChangeShapeType="1"/>
          </p:cNvSpPr>
          <p:nvPr/>
        </p:nvSpPr>
        <p:spPr bwMode="auto">
          <a:xfrm>
            <a:off x="0" y="4235450"/>
            <a:ext cx="91027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" name="Line 82"/>
          <p:cNvSpPr>
            <a:spLocks noChangeShapeType="1"/>
          </p:cNvSpPr>
          <p:nvPr/>
        </p:nvSpPr>
        <p:spPr bwMode="auto">
          <a:xfrm>
            <a:off x="0" y="4540250"/>
            <a:ext cx="91027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7" name="Line 83"/>
          <p:cNvSpPr>
            <a:spLocks noChangeShapeType="1"/>
          </p:cNvSpPr>
          <p:nvPr/>
        </p:nvSpPr>
        <p:spPr bwMode="auto">
          <a:xfrm>
            <a:off x="0" y="4845050"/>
            <a:ext cx="91027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8" name="Line 84"/>
          <p:cNvSpPr>
            <a:spLocks noChangeShapeType="1"/>
          </p:cNvSpPr>
          <p:nvPr/>
        </p:nvSpPr>
        <p:spPr bwMode="auto">
          <a:xfrm>
            <a:off x="0" y="5149850"/>
            <a:ext cx="91027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Line 85"/>
          <p:cNvSpPr>
            <a:spLocks noChangeShapeType="1"/>
          </p:cNvSpPr>
          <p:nvPr/>
        </p:nvSpPr>
        <p:spPr bwMode="auto">
          <a:xfrm>
            <a:off x="0" y="5454650"/>
            <a:ext cx="91027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0" name="Line 86"/>
          <p:cNvSpPr>
            <a:spLocks noChangeShapeType="1"/>
          </p:cNvSpPr>
          <p:nvPr/>
        </p:nvSpPr>
        <p:spPr bwMode="auto">
          <a:xfrm>
            <a:off x="0" y="5788025"/>
            <a:ext cx="91027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1" name="Line 87"/>
          <p:cNvSpPr>
            <a:spLocks noChangeShapeType="1"/>
          </p:cNvSpPr>
          <p:nvPr/>
        </p:nvSpPr>
        <p:spPr bwMode="auto">
          <a:xfrm>
            <a:off x="0" y="1762125"/>
            <a:ext cx="0" cy="49942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Line 88"/>
          <p:cNvSpPr>
            <a:spLocks noChangeShapeType="1"/>
          </p:cNvSpPr>
          <p:nvPr/>
        </p:nvSpPr>
        <p:spPr bwMode="auto">
          <a:xfrm>
            <a:off x="9102725" y="1762125"/>
            <a:ext cx="0" cy="49942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3" name="Line 89"/>
          <p:cNvSpPr>
            <a:spLocks noChangeShapeType="1"/>
          </p:cNvSpPr>
          <p:nvPr/>
        </p:nvSpPr>
        <p:spPr bwMode="auto">
          <a:xfrm>
            <a:off x="0" y="1762125"/>
            <a:ext cx="91027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" name="Line 90"/>
          <p:cNvSpPr>
            <a:spLocks noChangeShapeType="1"/>
          </p:cNvSpPr>
          <p:nvPr/>
        </p:nvSpPr>
        <p:spPr bwMode="auto">
          <a:xfrm>
            <a:off x="0" y="6756400"/>
            <a:ext cx="91027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4" name="Grafik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Klausurverpflichtung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56496" y="1829405"/>
            <a:ext cx="2160240" cy="45858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Q2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3296256" y="1826964"/>
            <a:ext cx="2160240" cy="458587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Q1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3319632" y="2996951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4 Abiturfächer</a:t>
            </a:r>
          </a:p>
          <a:p>
            <a:endParaRPr lang="de-DE" dirty="0"/>
          </a:p>
          <a:p>
            <a:r>
              <a:rPr lang="de-DE" dirty="0" smtClean="0"/>
              <a:t>Deutsch</a:t>
            </a:r>
          </a:p>
          <a:p>
            <a:endParaRPr lang="de-DE" dirty="0"/>
          </a:p>
          <a:p>
            <a:r>
              <a:rPr lang="de-DE" dirty="0" smtClean="0"/>
              <a:t>Mathematik</a:t>
            </a:r>
          </a:p>
          <a:p>
            <a:endParaRPr lang="de-DE" dirty="0"/>
          </a:p>
          <a:p>
            <a:r>
              <a:rPr lang="de-DE" dirty="0" smtClean="0"/>
              <a:t>1 Fremdsprache (immer die neu eins. FS)</a:t>
            </a:r>
          </a:p>
          <a:p>
            <a:endParaRPr lang="de-DE" dirty="0"/>
          </a:p>
          <a:p>
            <a:r>
              <a:rPr lang="de-DE" dirty="0"/>
              <a:t>e</a:t>
            </a:r>
            <a:r>
              <a:rPr lang="de-DE" dirty="0" smtClean="0"/>
              <a:t>ine weitere FS oder eine NW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5949280"/>
            <a:ext cx="3296256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Auf Wunsch in weiteren Fächern</a:t>
            </a:r>
          </a:p>
          <a:p>
            <a:pPr algn="ctr"/>
            <a:r>
              <a:rPr lang="de-DE" dirty="0" smtClean="0"/>
              <a:t>(2 Klausuren je HJ)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23080" y="5949279"/>
            <a:ext cx="4293656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Im letzten Halbjahr nur noch</a:t>
            </a:r>
          </a:p>
          <a:p>
            <a:pPr algn="ctr"/>
            <a:r>
              <a:rPr lang="de-DE" i="1" u="sng" dirty="0" smtClean="0"/>
              <a:t>Abiturfach 1-3</a:t>
            </a:r>
            <a:r>
              <a:rPr lang="de-DE" dirty="0" smtClean="0"/>
              <a:t>!!!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1318" y="3104236"/>
            <a:ext cx="2133620" cy="20313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/>
          </a:lstStyle>
          <a:p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/>
              <a:t>der Q1.2 wird die 1. Klausur </a:t>
            </a:r>
            <a:r>
              <a:rPr lang="de-DE" dirty="0" smtClean="0"/>
              <a:t>in einem schriftlichen Fach durch </a:t>
            </a:r>
            <a:r>
              <a:rPr lang="de-DE" dirty="0"/>
              <a:t>eine Facharbeit ersetzt!</a:t>
            </a:r>
          </a:p>
          <a:p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  <p:bldP spid="10" grpId="0" animBg="1"/>
      <p:bldP spid="11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Fach- bzw. Projektarbeit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714500"/>
            <a:ext cx="9144000" cy="4522788"/>
          </a:xfrm>
          <a:prstGeom prst="rect">
            <a:avLst/>
          </a:prstGeom>
          <a:solidFill>
            <a:srgbClr val="C0C0C0">
              <a:alpha val="30196"/>
            </a:srgbClr>
          </a:solidFill>
        </p:spPr>
        <p:txBody>
          <a:bodyPr vert="horz" lIns="91440" tIns="14400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smtClean="0"/>
              <a:t/>
            </a:r>
            <a:br>
              <a:rPr lang="de-DE" altLang="de-DE" sz="3200" smtClean="0"/>
            </a:br>
            <a:endParaRPr lang="de-DE" altLang="de-DE" sz="3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59000"/>
            <a:ext cx="883920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55576" y="594928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/>
              <a:t>Informationsveranstaltung für </a:t>
            </a:r>
            <a:r>
              <a:rPr lang="de-DE" b="1" i="1" dirty="0" err="1" smtClean="0"/>
              <a:t>SchülerInnen</a:t>
            </a:r>
            <a:r>
              <a:rPr lang="de-DE" b="1" i="1" dirty="0" smtClean="0"/>
              <a:t> im Herbst</a:t>
            </a:r>
            <a:endParaRPr lang="de-DE" b="1" i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Abiturfächer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115616" y="1988840"/>
            <a:ext cx="7488832" cy="44644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b="1" dirty="0" smtClean="0"/>
              <a:t>2 Leistungskurse + 2 wählbare Grundkurse </a:t>
            </a:r>
          </a:p>
          <a:p>
            <a:pPr marL="0" indent="0">
              <a:spcAft>
                <a:spcPts val="1800"/>
              </a:spcAft>
              <a:buNone/>
              <a:tabLst>
                <a:tab pos="2689225" algn="l"/>
              </a:tabLst>
            </a:pPr>
            <a:r>
              <a:rPr lang="de-DE" sz="1400" b="1" dirty="0" smtClean="0"/>
              <a:t>	(Festlegung Q2.1/belegt seit EF, Schriftlichkeit mind. ab Q1.1)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b="1" dirty="0" smtClean="0"/>
              <a:t>2 Fächer aus dem Kanon </a:t>
            </a:r>
            <a:r>
              <a:rPr lang="de-DE" sz="2400" b="1" i="1" dirty="0" smtClean="0"/>
              <a:t>Deutsch</a:t>
            </a:r>
            <a:r>
              <a:rPr lang="de-DE" sz="2400" b="1" dirty="0" smtClean="0"/>
              <a:t>, </a:t>
            </a:r>
            <a:r>
              <a:rPr lang="de-DE" sz="2400" b="1" i="1" dirty="0" smtClean="0"/>
              <a:t>Mathematik</a:t>
            </a:r>
            <a:r>
              <a:rPr lang="de-DE" sz="2400" b="1" dirty="0" smtClean="0"/>
              <a:t>, </a:t>
            </a:r>
            <a:r>
              <a:rPr lang="de-DE" sz="2400" b="1" i="1" dirty="0" smtClean="0"/>
              <a:t>Fremdsprache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b="1" dirty="0" smtClean="0"/>
              <a:t>Abdeckung aller drei Aufgabenfelder</a:t>
            </a:r>
          </a:p>
          <a:p>
            <a:pPr marL="355600" indent="-355600">
              <a:buNone/>
            </a:pPr>
            <a:r>
              <a:rPr lang="de-DE" sz="1800" dirty="0" smtClean="0"/>
              <a:t>	</a:t>
            </a:r>
            <a:r>
              <a:rPr lang="de-DE" sz="1800" dirty="0" err="1" smtClean="0"/>
              <a:t>Ku</a:t>
            </a:r>
            <a:r>
              <a:rPr lang="de-DE" sz="1800" dirty="0" smtClean="0"/>
              <a:t>/</a:t>
            </a:r>
            <a:r>
              <a:rPr lang="de-DE" sz="1800" dirty="0" err="1" smtClean="0"/>
              <a:t>Mu</a:t>
            </a:r>
            <a:r>
              <a:rPr lang="de-DE" sz="1800" dirty="0" smtClean="0"/>
              <a:t> können das erste Aufgabenfeld alleine nicht abdecken</a:t>
            </a:r>
          </a:p>
          <a:p>
            <a:pPr marL="355600" indent="-355600">
              <a:spcAft>
                <a:spcPts val="1800"/>
              </a:spcAft>
              <a:buNone/>
            </a:pPr>
            <a:r>
              <a:rPr lang="de-DE" sz="1800" dirty="0" smtClean="0"/>
              <a:t>	Rel. </a:t>
            </a:r>
            <a:r>
              <a:rPr lang="de-DE" sz="1800" dirty="0"/>
              <a:t>k</a:t>
            </a:r>
            <a:r>
              <a:rPr lang="de-DE" sz="1800" dirty="0" smtClean="0"/>
              <a:t>ann im Abitur das zweite Aufgabenfeld abdecken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400" b="1" dirty="0" smtClean="0"/>
              <a:t>Erster (im Sinne von </a:t>
            </a:r>
            <a:r>
              <a:rPr lang="de-DE" sz="2400" b="1" u="sng" dirty="0" smtClean="0"/>
              <a:t>ein</a:t>
            </a:r>
            <a:r>
              <a:rPr lang="de-DE" sz="2400" b="1" dirty="0" smtClean="0"/>
              <a:t>) Leistungskurs muss </a:t>
            </a:r>
            <a:r>
              <a:rPr lang="de-DE" sz="2400" b="1" dirty="0" smtClean="0">
                <a:solidFill>
                  <a:srgbClr val="FF0000"/>
                </a:solidFill>
              </a:rPr>
              <a:t>Deutsch</a:t>
            </a:r>
            <a:r>
              <a:rPr lang="de-DE" sz="2400" b="1" dirty="0" smtClean="0"/>
              <a:t>, </a:t>
            </a:r>
            <a:r>
              <a:rPr lang="de-DE" sz="2400" b="1" dirty="0" smtClean="0">
                <a:solidFill>
                  <a:srgbClr val="FF0000"/>
                </a:solidFill>
              </a:rPr>
              <a:t>Mathematik</a:t>
            </a:r>
            <a:r>
              <a:rPr lang="de-DE" sz="2400" b="1" dirty="0" smtClean="0"/>
              <a:t>, eine </a:t>
            </a:r>
            <a:r>
              <a:rPr lang="de-DE" sz="2400" b="1" dirty="0" smtClean="0">
                <a:solidFill>
                  <a:srgbClr val="FF0000"/>
                </a:solidFill>
              </a:rPr>
              <a:t>fortgeführte Fremdsprache </a:t>
            </a:r>
            <a:r>
              <a:rPr lang="de-DE" sz="2400" b="1" dirty="0" smtClean="0"/>
              <a:t>oder eine </a:t>
            </a:r>
            <a:r>
              <a:rPr lang="de-DE" sz="2400" b="1" dirty="0" smtClean="0">
                <a:solidFill>
                  <a:srgbClr val="FF0000"/>
                </a:solidFill>
              </a:rPr>
              <a:t>Naturwissenschaft</a:t>
            </a:r>
            <a:r>
              <a:rPr lang="de-DE" sz="2400" b="1" dirty="0" smtClean="0"/>
              <a:t> sein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2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Abiturfächer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115616" y="1700808"/>
            <a:ext cx="7632848" cy="4824536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de-DE" sz="2400" b="1" u="sng" dirty="0" smtClean="0"/>
              <a:t>Konsequenzen der Bedingungen für die Wahl der Abitur-fächer: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b="1" dirty="0"/>
              <a:t>Folgende Abiturfachkombinationen sind – unabhängig von der Wahl als LK oder GK – </a:t>
            </a:r>
            <a:r>
              <a:rPr lang="de-DE" sz="2400" b="1" dirty="0">
                <a:solidFill>
                  <a:srgbClr val="FF0000"/>
                </a:solidFill>
              </a:rPr>
              <a:t>ausgeschlossen</a:t>
            </a:r>
            <a:r>
              <a:rPr lang="de-DE" sz="2400" b="1" dirty="0"/>
              <a:t>:</a:t>
            </a:r>
          </a:p>
          <a:p>
            <a:pPr marL="355600" indent="-355600">
              <a:buNone/>
            </a:pPr>
            <a:r>
              <a:rPr lang="de-DE" sz="2400" dirty="0"/>
              <a:t>	</a:t>
            </a:r>
            <a:r>
              <a:rPr lang="de-DE" sz="1800" dirty="0" smtClean="0"/>
              <a:t>zwei Naturwissenschaften</a:t>
            </a:r>
            <a:endParaRPr lang="de-DE" sz="1800" dirty="0"/>
          </a:p>
          <a:p>
            <a:pPr marL="355600" indent="-355600">
              <a:spcAft>
                <a:spcPts val="1800"/>
              </a:spcAft>
              <a:buNone/>
            </a:pPr>
            <a:r>
              <a:rPr lang="de-DE" sz="1800" dirty="0"/>
              <a:t>	</a:t>
            </a:r>
            <a:r>
              <a:rPr lang="de-DE" sz="1800" dirty="0" smtClean="0"/>
              <a:t>Naturwissenschaft + Kunst oder Musik</a:t>
            </a:r>
            <a:endParaRPr lang="de-DE" sz="1800" b="1" i="1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b="1" dirty="0"/>
              <a:t>Folgende Abiturfachkombinationen </a:t>
            </a:r>
            <a:r>
              <a:rPr lang="de-DE" sz="2400" b="1" dirty="0" smtClean="0"/>
              <a:t>bedingen </a:t>
            </a:r>
            <a:r>
              <a:rPr lang="de-DE" sz="2400" b="1" dirty="0" smtClean="0">
                <a:solidFill>
                  <a:srgbClr val="FF0000"/>
                </a:solidFill>
              </a:rPr>
              <a:t>Mathematik</a:t>
            </a:r>
            <a:r>
              <a:rPr lang="de-DE" sz="2400" b="1" dirty="0" smtClean="0"/>
              <a:t> als Abiturfach:</a:t>
            </a:r>
          </a:p>
          <a:p>
            <a:pPr marL="355600" indent="-355600">
              <a:buNone/>
            </a:pPr>
            <a:r>
              <a:rPr lang="de-DE" sz="1800" dirty="0" smtClean="0"/>
              <a:t>	die Wahl von Kunst oder Musik</a:t>
            </a:r>
          </a:p>
          <a:p>
            <a:pPr marL="355600" indent="-355600">
              <a:buNone/>
            </a:pPr>
            <a:r>
              <a:rPr lang="de-DE" sz="1800" dirty="0"/>
              <a:t>	</a:t>
            </a:r>
            <a:r>
              <a:rPr lang="de-DE" sz="1800" dirty="0" smtClean="0"/>
              <a:t>die Wahl von zwei Fremdsprachen</a:t>
            </a:r>
          </a:p>
          <a:p>
            <a:pPr marL="355600" indent="-355600">
              <a:spcAft>
                <a:spcPts val="1800"/>
              </a:spcAft>
              <a:buNone/>
            </a:pPr>
            <a:r>
              <a:rPr lang="de-DE" sz="1800" dirty="0" smtClean="0"/>
              <a:t>	die Wahl von zwei Gesellschaftswissenschaften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Zusammenfassung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graphicFrame>
        <p:nvGraphicFramePr>
          <p:cNvPr id="7" name="Group 1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628995"/>
              </p:ext>
            </p:extLst>
          </p:nvPr>
        </p:nvGraphicFramePr>
        <p:xfrm>
          <a:off x="0" y="1755775"/>
          <a:ext cx="9144000" cy="4803775"/>
        </p:xfrm>
        <a:graphic>
          <a:graphicData uri="http://schemas.openxmlformats.org/drawingml/2006/table">
            <a:tbl>
              <a:tblPr/>
              <a:tblGrid>
                <a:gridCol w="736600"/>
                <a:gridCol w="606425"/>
                <a:gridCol w="660400"/>
                <a:gridCol w="592138"/>
                <a:gridCol w="593725"/>
                <a:gridCol w="592137"/>
                <a:gridCol w="592138"/>
                <a:gridCol w="590550"/>
                <a:gridCol w="593725"/>
                <a:gridCol w="182562"/>
                <a:gridCol w="407988"/>
                <a:gridCol w="593725"/>
                <a:gridCol w="400050"/>
                <a:gridCol w="371475"/>
                <a:gridCol w="1630362"/>
              </a:tblGrid>
              <a:tr h="4724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0F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Block II: Abiturprüfung</a:t>
                      </a: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(mind. 100 P., höchstens 300 P.)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Abiturprüfung: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Fächer aus D, M, FS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Abdeckung der 3</a:t>
                      </a: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Aufgabenfelder</a:t>
                      </a: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                                                                             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0F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0F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Schullaufbahnberatung und -planung von der EF bis zum Abitur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6164">
                        <a:alpha val="50195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38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0FB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Block I: Zulassung: 35 – 40 Kurse: mind. 200 P., höchstens 600 P.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6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Belegung von mindestens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anrechenbaren Kursen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(8 LK plus mind. 30 GK)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z.B.  GK-Bereich: 7 + 7 + 8 + 8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Projektkurs anrechenbar      </a:t>
                      </a:r>
                      <a:b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(wie 2 GK)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Versetzungsgrundlage:         10 Fächer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0FB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6993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de-DE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573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6993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de-DE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6993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0FB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Versetzung, mittlerer Schulabschluss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766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0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Zentrale Klausuren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FS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KU/ MU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 (PL)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NW/ FS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Wahl-fach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Wahlfach</a:t>
                      </a:r>
                    </a:p>
                  </a:txBody>
                  <a:tcPr marL="5400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0FB"/>
                    </a:solidFill>
                  </a:tcPr>
                </a:tc>
              </a:tr>
              <a:tr h="8731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86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VK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VK</a:t>
                      </a: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909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 FS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KU/ MU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 (PL)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NW/ FS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Wahl-fach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Wahlfach</a:t>
                      </a:r>
                    </a:p>
                  </a:txBody>
                  <a:tcPr marL="54000" marR="5400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17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VK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VK</a:t>
                      </a: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149"/>
          <p:cNvSpPr txBox="1">
            <a:spLocks noChangeArrowheads="1"/>
          </p:cNvSpPr>
          <p:nvPr/>
        </p:nvSpPr>
        <p:spPr bwMode="auto">
          <a:xfrm>
            <a:off x="131792" y="3943353"/>
            <a:ext cx="533400" cy="4191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de-DE" sz="800" b="1">
                <a:cs typeface="+mn-cs"/>
              </a:rPr>
              <a:t>FHR schul. Teil</a:t>
            </a:r>
            <a:endParaRPr lang="de-DE" sz="800" b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9" name="Text Box 148"/>
          <p:cNvSpPr txBox="1">
            <a:spLocks noChangeArrowheads="1"/>
          </p:cNvSpPr>
          <p:nvPr/>
        </p:nvSpPr>
        <p:spPr bwMode="auto">
          <a:xfrm>
            <a:off x="1309688" y="3211513"/>
            <a:ext cx="5283200" cy="1581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DE" altLang="de-DE" sz="1200"/>
              <a:t>Belegung von 38 – 40 anrechenbaren Kursen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DE" altLang="de-DE" sz="1200"/>
              <a:t>Fortführung als GK oder LK verpflichtend: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de-DE" altLang="de-DE" sz="800"/>
          </a:p>
          <a:p>
            <a:pPr eaLnBrk="1" hangingPunct="1">
              <a:spcBef>
                <a:spcPct val="10000"/>
              </a:spcBef>
            </a:pPr>
            <a:r>
              <a:rPr lang="de-DE" altLang="de-DE" sz="1200"/>
              <a:t>durchgehend bis zum Abitur:    D, M, eine FS, eine GW, eine NW, SP,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DE" altLang="de-DE" sz="1200"/>
              <a:t>	                                                 zweite FS oder zweites nw. Fach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de-DE" altLang="de-DE" sz="800"/>
          </a:p>
          <a:p>
            <a:pPr eaLnBrk="1" hangingPunct="1">
              <a:spcBef>
                <a:spcPct val="10000"/>
              </a:spcBef>
            </a:pPr>
            <a:r>
              <a:rPr lang="de-DE" altLang="de-DE" sz="1200"/>
              <a:t>mind. bis Ende Q1:                   KU/MU (bzw. Ersatzkurse in Q1)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DE" altLang="de-DE" sz="1200"/>
              <a:t>                      	              REL (ersatzweise PL)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650" y="2349500"/>
            <a:ext cx="7777163" cy="4159250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Abiturzulassung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777163" cy="579437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200" b="1" dirty="0"/>
              <a:t>Berechnung der Punktzahl im Block </a:t>
            </a:r>
            <a:r>
              <a:rPr lang="de-DE" altLang="de-DE" sz="3200" b="1" dirty="0" smtClean="0"/>
              <a:t>I:</a:t>
            </a:r>
            <a:endParaRPr lang="de-DE" altLang="de-DE" sz="32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99592" y="2482850"/>
            <a:ext cx="76109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altLang="de-DE" sz="2800" dirty="0" smtClean="0"/>
              <a:t>35 </a:t>
            </a:r>
            <a:r>
              <a:rPr lang="de-DE" altLang="de-DE" sz="2800" dirty="0"/>
              <a:t>– 40 Kurse müssen gewertet </a:t>
            </a:r>
            <a:r>
              <a:rPr lang="de-DE" altLang="de-DE" sz="2800" dirty="0" smtClean="0"/>
              <a:t>werden:</a:t>
            </a:r>
            <a:br>
              <a:rPr lang="de-DE" altLang="de-DE" sz="2800" dirty="0" smtClean="0"/>
            </a:br>
            <a:r>
              <a:rPr lang="de-DE" altLang="de-DE" sz="2800" b="1" dirty="0" smtClean="0"/>
              <a:t>durchschnittliche </a:t>
            </a:r>
            <a:r>
              <a:rPr lang="de-DE" altLang="de-DE" sz="2800" b="1" dirty="0"/>
              <a:t>Punktzahl    x   40</a:t>
            </a:r>
            <a:r>
              <a:rPr lang="de-DE" altLang="de-DE" sz="3200" dirty="0"/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99592" y="3502025"/>
            <a:ext cx="76236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altLang="de-DE" sz="2800" dirty="0" smtClean="0"/>
              <a:t>Mindestpunktzahl </a:t>
            </a:r>
            <a:r>
              <a:rPr lang="de-DE" altLang="de-DE" sz="2800" dirty="0"/>
              <a:t>Block </a:t>
            </a:r>
            <a:r>
              <a:rPr lang="de-DE" altLang="de-DE" sz="2800" dirty="0" smtClean="0"/>
              <a:t>I:    200</a:t>
            </a:r>
          </a:p>
          <a:p>
            <a:pPr marL="447675" indent="-447675">
              <a:spcBef>
                <a:spcPct val="0"/>
              </a:spcBef>
              <a:buNone/>
            </a:pPr>
            <a:r>
              <a:rPr lang="de-DE" altLang="de-DE" sz="2800" dirty="0" smtClean="0"/>
              <a:t>	d.h</a:t>
            </a:r>
            <a:r>
              <a:rPr lang="de-DE" altLang="de-DE" sz="2800" dirty="0"/>
              <a:t>. im Schnitt 5 Punkte </a:t>
            </a:r>
            <a:r>
              <a:rPr lang="de-DE" altLang="de-DE" sz="2800" dirty="0" smtClean="0"/>
              <a:t>(Note 4) pro</a:t>
            </a:r>
            <a:r>
              <a:rPr lang="de-DE" altLang="de-DE" sz="2800" dirty="0" smtClean="0">
                <a:solidFill>
                  <a:schemeClr val="bg1"/>
                </a:solidFill>
              </a:rPr>
              <a:t> </a:t>
            </a:r>
            <a:r>
              <a:rPr lang="de-DE" altLang="de-DE" sz="2800" dirty="0" smtClean="0"/>
              <a:t>Kurs</a:t>
            </a:r>
            <a:endParaRPr lang="de-DE" altLang="de-DE" sz="28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55650" y="4595813"/>
            <a:ext cx="7766050" cy="191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0196"/>
                  </a:srgbClr>
                </a:solidFill>
              </a14:hiddenFill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800" b="1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800" b="1"/>
              <a:t>	</a:t>
            </a:r>
            <a:r>
              <a:rPr lang="de-DE" altLang="de-DE" sz="1600" b="1">
                <a:solidFill>
                  <a:srgbClr val="FF011F"/>
                </a:solidFill>
              </a:rPr>
              <a:t>Maximal zulässige</a:t>
            </a:r>
            <a:r>
              <a:rPr lang="de-DE" altLang="de-DE" sz="1600" b="1"/>
              <a:t> </a:t>
            </a:r>
            <a:r>
              <a:rPr lang="de-DE" altLang="de-DE" sz="1600" b="1">
                <a:solidFill>
                  <a:srgbClr val="FF011F"/>
                </a:solidFill>
              </a:rPr>
              <a:t>Defizite</a:t>
            </a:r>
            <a:r>
              <a:rPr lang="de-DE" altLang="de-DE" sz="1600" b="1"/>
              <a:t> (20 %) bei Einbringung von: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8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1600" b="1"/>
              <a:t>	35 </a:t>
            </a:r>
            <a:r>
              <a:rPr lang="de-DE" altLang="de-DE" sz="1800" b="1"/>
              <a:t>–</a:t>
            </a:r>
            <a:r>
              <a:rPr lang="de-DE" altLang="de-DE" sz="1600" b="1"/>
              <a:t> 37 Kursen:	7 Defizite, davon höchstens 3 Leistungskursdefizite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1600" b="1"/>
              <a:t>	38 – 40 Kursen:	8 Defizite, davon höchstens 3 Leistungskursdefizite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16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1600" b="1"/>
              <a:t>	Kein anzurechnender Kurs darf mit 0 Punkten abgeschlossen werden.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err="1" smtClean="0">
                <a:solidFill>
                  <a:srgbClr val="003399"/>
                </a:solidFill>
              </a:rPr>
              <a:t>Exempl</a:t>
            </a:r>
            <a:r>
              <a:rPr lang="de-DE" dirty="0" smtClean="0">
                <a:solidFill>
                  <a:srgbClr val="003399"/>
                </a:solidFill>
              </a:rPr>
              <a:t>. Zulassungsberechnung</a:t>
            </a:r>
            <a:endParaRPr lang="de-DE" dirty="0">
              <a:solidFill>
                <a:srgbClr val="003399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1714500"/>
            <a:ext cx="9144000" cy="4522788"/>
          </a:xfrm>
          <a:prstGeom prst="rect">
            <a:avLst/>
          </a:prstGeom>
          <a:solidFill>
            <a:srgbClr val="C0C0C0">
              <a:alpha val="30196"/>
            </a:srgbClr>
          </a:solidFill>
        </p:spPr>
        <p:txBody>
          <a:bodyPr vert="horz" lIns="91440" tIns="14400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smtClean="0">
                <a:solidFill>
                  <a:prstClr val="black"/>
                </a:solidFill>
              </a:rPr>
              <a:t/>
            </a:r>
            <a:br>
              <a:rPr lang="de-DE" altLang="de-DE" sz="3200" smtClean="0">
                <a:solidFill>
                  <a:prstClr val="black"/>
                </a:solidFill>
              </a:rPr>
            </a:br>
            <a:endParaRPr lang="de-DE" altLang="de-DE" sz="3200" dirty="0" smtClean="0">
              <a:solidFill>
                <a:prstClr val="black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14313" y="1743075"/>
            <a:ext cx="861218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b="1" dirty="0">
                <a:solidFill>
                  <a:prstClr val="black"/>
                </a:solidFill>
              </a:rPr>
              <a:t/>
            </a:r>
            <a:br>
              <a:rPr lang="de-DE" altLang="de-DE" sz="1200" b="1" dirty="0">
                <a:solidFill>
                  <a:prstClr val="black"/>
                </a:solidFill>
              </a:rPr>
            </a:br>
            <a:r>
              <a:rPr lang="de-DE" altLang="de-DE" sz="1200" b="1" dirty="0">
                <a:solidFill>
                  <a:prstClr val="black"/>
                </a:solidFill>
              </a:rPr>
              <a:t> </a:t>
            </a:r>
            <a:endParaRPr lang="de-DE" altLang="de-DE" sz="1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744"/>
            <a:ext cx="3965529" cy="46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4188000" y="1412776"/>
            <a:ext cx="464343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u="sng" dirty="0">
                <a:solidFill>
                  <a:srgbClr val="000000"/>
                </a:solidFill>
              </a:rPr>
              <a:t>Schritte zur Berechnung von Block 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000" u="sng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e-DE" altLang="de-DE" sz="1200" dirty="0">
                <a:solidFill>
                  <a:srgbClr val="000000"/>
                </a:solidFill>
              </a:rPr>
              <a:t>Prüfung, ob 38 Kurse anrechenbar sind </a:t>
            </a:r>
            <a:r>
              <a:rPr lang="de-DE" altLang="de-DE" sz="1200" b="0" dirty="0">
                <a:solidFill>
                  <a:srgbClr val="000000"/>
                </a:solidFill>
              </a:rPr>
              <a:t>(Kurse mit 0 Punkten sind nicht anrechenbar) </a:t>
            </a:r>
            <a:r>
              <a:rPr lang="de-DE" altLang="de-DE" sz="1100" b="0" i="1" dirty="0">
                <a:solidFill>
                  <a:srgbClr val="000000"/>
                </a:solidFill>
              </a:rPr>
              <a:t>:                                           </a:t>
            </a:r>
            <a:r>
              <a:rPr lang="de-DE" altLang="de-DE" sz="1100" b="0" dirty="0">
                <a:solidFill>
                  <a:srgbClr val="000000"/>
                </a:solidFill>
                <a:sym typeface="Wingdings" pitchFamily="2" charset="2"/>
              </a:rPr>
              <a:t></a:t>
            </a:r>
            <a:r>
              <a:rPr lang="de-DE" altLang="de-DE" sz="1100" b="0" dirty="0">
                <a:solidFill>
                  <a:srgbClr val="000000"/>
                </a:solidFill>
              </a:rPr>
              <a:t> </a:t>
            </a:r>
            <a:r>
              <a:rPr lang="de-DE" altLang="de-DE" sz="1100" b="0" i="1" dirty="0">
                <a:solidFill>
                  <a:srgbClr val="000000"/>
                </a:solidFill>
              </a:rPr>
              <a:t> hier 40 anrechenbare Kurse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de-DE" altLang="de-DE" sz="800" b="0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e-DE" altLang="de-DE" sz="1200" dirty="0">
                <a:solidFill>
                  <a:srgbClr val="000000"/>
                </a:solidFill>
              </a:rPr>
              <a:t>Festlegung der 35 Pflichtkurse </a:t>
            </a:r>
            <a:r>
              <a:rPr lang="de-DE" altLang="de-DE" sz="1200" dirty="0" smtClean="0">
                <a:solidFill>
                  <a:srgbClr val="000000"/>
                </a:solidFill>
              </a:rPr>
              <a:t>(8 LKs + 27 GKs)</a:t>
            </a:r>
            <a:endParaRPr lang="de-DE" altLang="de-DE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de-DE" altLang="de-DE" sz="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e-DE" altLang="de-DE" sz="1200" dirty="0">
                <a:solidFill>
                  <a:srgbClr val="000000"/>
                </a:solidFill>
              </a:rPr>
              <a:t>Feststellung, ob die zulässige Anzahl der Defizite überschritten wurde</a:t>
            </a:r>
            <a:r>
              <a:rPr lang="de-DE" altLang="de-DE" sz="1100" dirty="0">
                <a:solidFill>
                  <a:srgbClr val="000000"/>
                </a:solidFill>
              </a:rPr>
              <a:t>.   </a:t>
            </a:r>
            <a:r>
              <a:rPr lang="de-DE" altLang="de-DE" sz="1100" b="0" dirty="0">
                <a:solidFill>
                  <a:srgbClr val="000000"/>
                </a:solidFill>
                <a:sym typeface="Wingdings" pitchFamily="2" charset="2"/>
              </a:rPr>
              <a:t></a:t>
            </a:r>
            <a:r>
              <a:rPr lang="de-DE" altLang="de-DE" sz="1100" b="0" dirty="0">
                <a:solidFill>
                  <a:srgbClr val="000000"/>
                </a:solidFill>
              </a:rPr>
              <a:t>  </a:t>
            </a:r>
            <a:r>
              <a:rPr lang="de-DE" altLang="de-DE" sz="1100" b="0" i="1" dirty="0">
                <a:solidFill>
                  <a:srgbClr val="000000"/>
                </a:solidFill>
              </a:rPr>
              <a:t>Nein</a:t>
            </a:r>
            <a:endParaRPr lang="de-DE" altLang="de-DE" sz="11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de-DE" altLang="de-DE" sz="800" b="0" dirty="0">
              <a:solidFill>
                <a:schemeClr val="tx1"/>
              </a:solidFill>
            </a:endParaRPr>
          </a:p>
        </p:txBody>
      </p:sp>
      <p:sp>
        <p:nvSpPr>
          <p:cNvPr id="11" name="Text Box 1437"/>
          <p:cNvSpPr txBox="1">
            <a:spLocks noChangeArrowheads="1"/>
          </p:cNvSpPr>
          <p:nvPr/>
        </p:nvSpPr>
        <p:spPr bwMode="auto">
          <a:xfrm>
            <a:off x="4196874" y="3356992"/>
            <a:ext cx="464343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</a:rPr>
              <a:t>4</a:t>
            </a:r>
            <a:r>
              <a:rPr lang="de-DE" altLang="de-DE" sz="1200" dirty="0">
                <a:solidFill>
                  <a:srgbClr val="000000"/>
                </a:solidFill>
              </a:rPr>
              <a:t>.     Berechnung des Punktedurchschnitts (27GK + 8 LK) (Leistungskurse zählen doppelt!):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b="0" dirty="0">
                <a:solidFill>
                  <a:srgbClr val="000000"/>
                </a:solidFill>
              </a:rPr>
              <a:t>         a) Leistungskursbereich: 	59 </a:t>
            </a:r>
            <a:r>
              <a:rPr lang="de-DE" altLang="de-DE" sz="1100" b="0" dirty="0" err="1">
                <a:solidFill>
                  <a:srgbClr val="000000"/>
                </a:solidFill>
              </a:rPr>
              <a:t>Pkte</a:t>
            </a:r>
            <a:r>
              <a:rPr lang="de-DE" altLang="de-DE" sz="1100" b="0" dirty="0">
                <a:solidFill>
                  <a:srgbClr val="000000"/>
                </a:solidFill>
              </a:rPr>
              <a:t> x 2 = 	118 </a:t>
            </a:r>
            <a:r>
              <a:rPr lang="de-DE" altLang="de-DE" sz="1100" b="0" dirty="0" err="1">
                <a:solidFill>
                  <a:srgbClr val="000000"/>
                </a:solidFill>
              </a:rPr>
              <a:t>Pkte</a:t>
            </a:r>
            <a:r>
              <a:rPr lang="de-DE" altLang="de-DE" sz="1100" b="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b="0" dirty="0">
                <a:solidFill>
                  <a:srgbClr val="000000"/>
                </a:solidFill>
              </a:rPr>
              <a:t>         b) Grundkursbereich:			</a:t>
            </a:r>
            <a:r>
              <a:rPr lang="de-DE" altLang="de-DE" sz="1100" b="0" u="sng" dirty="0">
                <a:solidFill>
                  <a:srgbClr val="000000"/>
                </a:solidFill>
              </a:rPr>
              <a:t>227 </a:t>
            </a:r>
            <a:r>
              <a:rPr lang="de-DE" altLang="de-DE" sz="1100" b="0" u="sng" dirty="0" err="1">
                <a:solidFill>
                  <a:srgbClr val="000000"/>
                </a:solidFill>
              </a:rPr>
              <a:t>PKte</a:t>
            </a:r>
            <a:r>
              <a:rPr lang="de-DE" altLang="de-DE" sz="1100" b="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b="0" dirty="0">
                <a:solidFill>
                  <a:srgbClr val="000000"/>
                </a:solidFill>
              </a:rPr>
              <a:t>         c) Summe			</a:t>
            </a:r>
            <a:r>
              <a:rPr lang="de-DE" altLang="de-DE" sz="1100" dirty="0">
                <a:solidFill>
                  <a:srgbClr val="000000"/>
                </a:solidFill>
              </a:rPr>
              <a:t>345 </a:t>
            </a:r>
            <a:r>
              <a:rPr lang="de-DE" altLang="de-DE" sz="1100" dirty="0" err="1">
                <a:solidFill>
                  <a:srgbClr val="000000"/>
                </a:solidFill>
              </a:rPr>
              <a:t>Pkte</a:t>
            </a:r>
            <a:r>
              <a:rPr lang="de-DE" altLang="de-DE" sz="1100" b="0" dirty="0">
                <a:solidFill>
                  <a:srgbClr val="000000"/>
                </a:solidFill>
              </a:rPr>
              <a:t>.</a:t>
            </a:r>
            <a:endParaRPr lang="de-DE" altLang="de-DE" sz="11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</a:rPr>
              <a:t>         d) Durchschnitt: 345 : 43 (</a:t>
            </a:r>
            <a:r>
              <a:rPr lang="de-DE" altLang="de-DE" sz="1100" dirty="0" err="1">
                <a:solidFill>
                  <a:srgbClr val="000000"/>
                </a:solidFill>
              </a:rPr>
              <a:t>Lk</a:t>
            </a:r>
            <a:r>
              <a:rPr lang="de-DE" altLang="de-DE" sz="1100" dirty="0">
                <a:solidFill>
                  <a:srgbClr val="000000"/>
                </a:solidFill>
              </a:rPr>
              <a:t> zählen doppelt!) = </a:t>
            </a:r>
            <a:r>
              <a:rPr lang="de-DE" altLang="de-DE" sz="1400" dirty="0">
                <a:solidFill>
                  <a:srgbClr val="FF3300"/>
                </a:solidFill>
              </a:rPr>
              <a:t>8,02</a:t>
            </a:r>
            <a:r>
              <a:rPr lang="de-DE" altLang="de-DE" sz="1100" dirty="0">
                <a:solidFill>
                  <a:srgbClr val="000000"/>
                </a:solidFill>
              </a:rPr>
              <a:t> P.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1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</a:rPr>
              <a:t>          </a:t>
            </a:r>
            <a:r>
              <a:rPr lang="de-DE" altLang="de-DE" sz="1200" dirty="0" err="1">
                <a:solidFill>
                  <a:srgbClr val="000000"/>
                </a:solidFill>
              </a:rPr>
              <a:t>Ges.punktzahl</a:t>
            </a:r>
            <a:r>
              <a:rPr lang="de-DE" altLang="de-DE" sz="1200" dirty="0">
                <a:solidFill>
                  <a:srgbClr val="000000"/>
                </a:solidFill>
              </a:rPr>
              <a:t> = Durchschnitt x 40 =&gt;  8,02 x 40 = 321 P.</a:t>
            </a:r>
          </a:p>
        </p:txBody>
      </p:sp>
      <p:sp>
        <p:nvSpPr>
          <p:cNvPr id="12" name="Text Box 1438"/>
          <p:cNvSpPr txBox="1">
            <a:spLocks noChangeArrowheads="1"/>
          </p:cNvSpPr>
          <p:nvPr/>
        </p:nvSpPr>
        <p:spPr bwMode="auto">
          <a:xfrm>
            <a:off x="4223511" y="4807612"/>
            <a:ext cx="4643437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</a:rPr>
              <a:t>5.    </a:t>
            </a:r>
            <a:r>
              <a:rPr lang="de-DE" altLang="de-DE" sz="1200" dirty="0">
                <a:solidFill>
                  <a:srgbClr val="000000"/>
                </a:solidFill>
              </a:rPr>
              <a:t>Verbesserung des Durchschnitts</a:t>
            </a:r>
            <a:r>
              <a:rPr lang="de-DE" altLang="de-DE" sz="1100" dirty="0">
                <a:solidFill>
                  <a:srgbClr val="000000"/>
                </a:solidFill>
              </a:rPr>
              <a:t>: </a:t>
            </a:r>
            <a:r>
              <a:rPr lang="de-DE" altLang="de-DE" sz="1100" b="0" dirty="0">
                <a:solidFill>
                  <a:srgbClr val="000000"/>
                </a:solidFill>
              </a:rPr>
              <a:t>Prüfung, ob weitere  </a:t>
            </a:r>
            <a:br>
              <a:rPr lang="de-DE" altLang="de-DE" sz="1100" b="0" dirty="0">
                <a:solidFill>
                  <a:srgbClr val="000000"/>
                </a:solidFill>
              </a:rPr>
            </a:br>
            <a:r>
              <a:rPr lang="de-DE" altLang="de-DE" sz="1100" b="0" dirty="0">
                <a:solidFill>
                  <a:srgbClr val="000000"/>
                </a:solidFill>
              </a:rPr>
              <a:t>Wahlkurse über dem errechneten Durchschnitt liegen</a:t>
            </a:r>
            <a:br>
              <a:rPr lang="de-DE" altLang="de-DE" sz="1100" b="0" dirty="0">
                <a:solidFill>
                  <a:srgbClr val="000000"/>
                </a:solidFill>
              </a:rPr>
            </a:br>
            <a:r>
              <a:rPr lang="de-DE" altLang="de-DE" sz="1100" b="0" dirty="0">
                <a:solidFill>
                  <a:srgbClr val="000000"/>
                </a:solidFill>
              </a:rPr>
              <a:t>(max. 40 Kurse) : </a:t>
            </a:r>
            <a:r>
              <a:rPr lang="de-DE" altLang="de-DE" sz="1100" b="0" dirty="0">
                <a:solidFill>
                  <a:srgbClr val="000000"/>
                </a:solidFill>
                <a:sym typeface="Wingdings" pitchFamily="2" charset="2"/>
              </a:rPr>
              <a:t></a:t>
            </a:r>
            <a:r>
              <a:rPr lang="de-DE" altLang="de-DE" sz="1100" b="0" dirty="0">
                <a:solidFill>
                  <a:srgbClr val="000000"/>
                </a:solidFill>
              </a:rPr>
              <a:t> Ja: </a:t>
            </a:r>
            <a:r>
              <a:rPr lang="de-DE" altLang="de-DE" sz="1100" b="0" dirty="0" err="1">
                <a:solidFill>
                  <a:srgbClr val="000000"/>
                </a:solidFill>
              </a:rPr>
              <a:t>Ku</a:t>
            </a:r>
            <a:r>
              <a:rPr lang="de-DE" altLang="de-DE" sz="1100" b="0" dirty="0">
                <a:solidFill>
                  <a:srgbClr val="000000"/>
                </a:solidFill>
              </a:rPr>
              <a:t> (</a:t>
            </a:r>
            <a:r>
              <a:rPr lang="de-DE" altLang="de-DE" sz="1100" b="0" u="sng" dirty="0">
                <a:solidFill>
                  <a:srgbClr val="000000"/>
                </a:solidFill>
              </a:rPr>
              <a:t>Q 2.2</a:t>
            </a:r>
            <a:r>
              <a:rPr lang="de-DE" altLang="de-DE" sz="1100" b="0" dirty="0">
                <a:solidFill>
                  <a:srgbClr val="000000"/>
                </a:solidFill>
              </a:rPr>
              <a:t>); </a:t>
            </a:r>
            <a:r>
              <a:rPr lang="de-DE" altLang="de-DE" sz="1100" b="0" dirty="0" err="1">
                <a:solidFill>
                  <a:srgbClr val="000000"/>
                </a:solidFill>
              </a:rPr>
              <a:t>Sp</a:t>
            </a:r>
            <a:r>
              <a:rPr lang="de-DE" altLang="de-DE" sz="1100" b="0" dirty="0">
                <a:solidFill>
                  <a:srgbClr val="000000"/>
                </a:solidFill>
              </a:rPr>
              <a:t> (</a:t>
            </a:r>
            <a:r>
              <a:rPr lang="de-DE" altLang="de-DE" sz="1100" b="0" u="sng" dirty="0">
                <a:solidFill>
                  <a:srgbClr val="000000"/>
                </a:solidFill>
              </a:rPr>
              <a:t>Q 1.2</a:t>
            </a:r>
            <a:r>
              <a:rPr lang="de-DE" altLang="de-DE" sz="1100" b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</a:rPr>
              <a:t>6.    Berechnung des Endergebnisses aus Block I</a:t>
            </a:r>
            <a:r>
              <a:rPr lang="de-DE" altLang="de-DE" sz="1100" b="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b="0" dirty="0">
                <a:solidFill>
                  <a:srgbClr val="000000"/>
                </a:solidFill>
              </a:rPr>
              <a:t>         a) Addierung der Kurse aus 5 zum Ergebnis aus 4c: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b="0" dirty="0">
                <a:solidFill>
                  <a:srgbClr val="000000"/>
                </a:solidFill>
              </a:rPr>
              <a:t>	                     345 + 18 = </a:t>
            </a:r>
            <a:r>
              <a:rPr lang="de-DE" altLang="de-DE" sz="1100" dirty="0">
                <a:solidFill>
                  <a:srgbClr val="000000"/>
                </a:solidFill>
              </a:rPr>
              <a:t>363 </a:t>
            </a:r>
            <a:endParaRPr lang="de-DE" altLang="de-DE" sz="11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b="0" dirty="0">
                <a:solidFill>
                  <a:srgbClr val="000000"/>
                </a:solidFill>
              </a:rPr>
              <a:t>         b) neuer Durchschnitt x 40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</a:rPr>
              <a:t>       </a:t>
            </a:r>
            <a:r>
              <a:rPr lang="de-DE" altLang="de-DE" sz="1600" dirty="0">
                <a:solidFill>
                  <a:srgbClr val="000000"/>
                </a:solidFill>
              </a:rPr>
              <a:t>(363 : 45) x 40 =  </a:t>
            </a:r>
            <a:br>
              <a:rPr lang="de-DE" altLang="de-DE" sz="1600" dirty="0">
                <a:solidFill>
                  <a:srgbClr val="000000"/>
                </a:solidFill>
              </a:rPr>
            </a:br>
            <a:r>
              <a:rPr lang="de-DE" altLang="de-DE" sz="1600" dirty="0">
                <a:solidFill>
                  <a:srgbClr val="FF3300"/>
                </a:solidFill>
              </a:rPr>
              <a:t>8,07</a:t>
            </a:r>
            <a:r>
              <a:rPr lang="de-DE" altLang="de-DE" sz="1600" dirty="0">
                <a:solidFill>
                  <a:srgbClr val="000000"/>
                </a:solidFill>
              </a:rPr>
              <a:t> x 40 = 322,67 </a:t>
            </a:r>
            <a:r>
              <a:rPr lang="de-DE" altLang="de-DE" sz="1800" b="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de-DE" altLang="de-DE" sz="1600" dirty="0">
                <a:solidFill>
                  <a:srgbClr val="000000"/>
                </a:solidFill>
              </a:rPr>
              <a:t>323 Punkte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>
              <a:tabLst>
                <a:tab pos="73501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Struktur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9216" y="5849709"/>
            <a:ext cx="8208912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7802563" algn="r"/>
              </a:tabLst>
            </a:pPr>
            <a:endParaRPr lang="de-DE" sz="600" dirty="0" smtClean="0">
              <a:sym typeface="Wingdings"/>
            </a:endParaRPr>
          </a:p>
          <a:p>
            <a:pPr>
              <a:tabLst>
                <a:tab pos="7802563" algn="r"/>
              </a:tabLst>
            </a:pPr>
            <a:r>
              <a:rPr lang="de-DE" sz="2400" dirty="0" smtClean="0">
                <a:sym typeface="Wingdings"/>
              </a:rPr>
              <a:t>Kl. 10 – Einführungsphase 	(Angleichung und Vorbereitung)</a:t>
            </a:r>
          </a:p>
          <a:p>
            <a:pPr>
              <a:tabLst>
                <a:tab pos="7802563" algn="r"/>
              </a:tabLst>
            </a:pPr>
            <a:endParaRPr lang="de-DE" sz="600" dirty="0" smtClean="0">
              <a:sym typeface="Wingding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888" y="4565670"/>
            <a:ext cx="8208912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sz="600" dirty="0" smtClean="0">
              <a:sym typeface="Wingdings"/>
            </a:endParaRPr>
          </a:p>
          <a:p>
            <a:r>
              <a:rPr lang="de-DE" sz="2400" dirty="0" smtClean="0">
                <a:sym typeface="Wingdings"/>
              </a:rPr>
              <a:t>Kl. 11 – Qualifikationsphase 1</a:t>
            </a:r>
          </a:p>
          <a:p>
            <a:endParaRPr lang="de-DE" sz="600" dirty="0" smtClean="0">
              <a:sym typeface="Wingding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9216" y="1858718"/>
            <a:ext cx="8208912" cy="27084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sz="2400" dirty="0" smtClean="0">
              <a:sym typeface="Wingdings"/>
            </a:endParaRPr>
          </a:p>
          <a:p>
            <a:endParaRPr lang="de-DE" sz="2400" dirty="0" smtClean="0">
              <a:sym typeface="Wingdings"/>
            </a:endParaRPr>
          </a:p>
          <a:p>
            <a:endParaRPr lang="de-DE" sz="2400" dirty="0">
              <a:sym typeface="Wingdings"/>
            </a:endParaRPr>
          </a:p>
          <a:p>
            <a:endParaRPr lang="de-DE" sz="2400" dirty="0" smtClean="0">
              <a:sym typeface="Wingdings"/>
            </a:endParaRPr>
          </a:p>
          <a:p>
            <a:endParaRPr lang="de-DE" sz="2400" dirty="0">
              <a:sym typeface="Wingdings"/>
            </a:endParaRPr>
          </a:p>
          <a:p>
            <a:endParaRPr lang="de-DE" sz="2000" dirty="0" smtClean="0">
              <a:sym typeface="Wingdings"/>
            </a:endParaRPr>
          </a:p>
          <a:p>
            <a:r>
              <a:rPr lang="de-DE" sz="2400" dirty="0" smtClean="0">
                <a:sym typeface="Wingdings"/>
              </a:rPr>
              <a:t>Kl. 12 – Qualifikationsphase 2</a:t>
            </a:r>
          </a:p>
          <a:p>
            <a:endParaRPr lang="de-DE" sz="600" dirty="0" smtClean="0">
              <a:sym typeface="Wingding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7288" y="1858718"/>
            <a:ext cx="756084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sz="600" dirty="0" smtClean="0">
              <a:sym typeface="Wingdings"/>
            </a:endParaRPr>
          </a:p>
          <a:p>
            <a:pPr algn="ctr"/>
            <a:r>
              <a:rPr lang="de-DE" sz="2400" i="1" u="sng" dirty="0" smtClean="0">
                <a:sym typeface="Wingdings"/>
              </a:rPr>
              <a:t>Abiturzeugnis (Ergebnisse aus Block I und Block II)</a:t>
            </a:r>
          </a:p>
          <a:p>
            <a:endParaRPr lang="de-DE" sz="600" dirty="0" smtClean="0"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15304" y="3151380"/>
            <a:ext cx="756084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7172325" algn="r"/>
              </a:tabLst>
            </a:pPr>
            <a:endParaRPr lang="de-DE" sz="600" i="1" u="sng" dirty="0" smtClean="0">
              <a:sym typeface="Wingdings"/>
            </a:endParaRPr>
          </a:p>
          <a:p>
            <a:pPr algn="ctr">
              <a:tabLst>
                <a:tab pos="7172325" algn="r"/>
              </a:tabLst>
            </a:pPr>
            <a:r>
              <a:rPr lang="de-DE" sz="2400" i="1" u="sng" dirty="0" smtClean="0">
                <a:sym typeface="Wingdings"/>
              </a:rPr>
              <a:t>Zulassung zu den Abiturprüfungen</a:t>
            </a:r>
          </a:p>
          <a:p>
            <a:pPr algn="ctr">
              <a:tabLst>
                <a:tab pos="7172325" algn="r"/>
              </a:tabLst>
            </a:pPr>
            <a:endParaRPr lang="de-DE" sz="600" i="1" u="sng" dirty="0" smtClean="0">
              <a:sym typeface="Wingding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15304" y="2505049"/>
            <a:ext cx="756084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7172325" algn="r"/>
              </a:tabLst>
            </a:pPr>
            <a:endParaRPr lang="de-DE" sz="600" dirty="0" smtClean="0">
              <a:sym typeface="Wingdings"/>
            </a:endParaRPr>
          </a:p>
          <a:p>
            <a:pPr>
              <a:tabLst>
                <a:tab pos="7172325" algn="r"/>
              </a:tabLst>
            </a:pPr>
            <a:r>
              <a:rPr lang="de-DE" sz="2400" dirty="0" smtClean="0">
                <a:sym typeface="Wingdings"/>
              </a:rPr>
              <a:t>Abiturprüfungen	Block II</a:t>
            </a:r>
          </a:p>
          <a:p>
            <a:pPr>
              <a:tabLst>
                <a:tab pos="7172325" algn="r"/>
              </a:tabLst>
            </a:pPr>
            <a:endParaRPr lang="de-DE" sz="600" dirty="0" smtClean="0">
              <a:sym typeface="Wingding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9216" y="5212001"/>
            <a:ext cx="821058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7172325" algn="r"/>
              </a:tabLst>
            </a:pPr>
            <a:endParaRPr lang="de-DE" sz="600" i="1" u="sng" dirty="0" smtClean="0">
              <a:sym typeface="Wingdings"/>
            </a:endParaRPr>
          </a:p>
          <a:p>
            <a:pPr algn="ctr">
              <a:tabLst>
                <a:tab pos="7172325" algn="r"/>
              </a:tabLst>
            </a:pPr>
            <a:r>
              <a:rPr lang="de-DE" sz="2400" i="1" u="sng" dirty="0" smtClean="0">
                <a:sym typeface="Wingdings"/>
              </a:rPr>
              <a:t>Versetzung (MSA – Mittlerer Schulabschluss)</a:t>
            </a:r>
          </a:p>
          <a:p>
            <a:pPr algn="ctr">
              <a:tabLst>
                <a:tab pos="7172325" algn="r"/>
              </a:tabLst>
            </a:pPr>
            <a:endParaRPr lang="de-DE" sz="600" i="1" u="sng" dirty="0" smtClean="0">
              <a:sym typeface="Wingding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15304" y="3798171"/>
            <a:ext cx="756084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3322638" algn="r"/>
              </a:tabLst>
            </a:pPr>
            <a:endParaRPr lang="de-DE" sz="1600" dirty="0" smtClean="0"/>
          </a:p>
          <a:p>
            <a:pPr>
              <a:tabLst>
                <a:tab pos="3322638" algn="r"/>
              </a:tabLst>
            </a:pPr>
            <a:endParaRPr lang="de-DE" sz="1600" dirty="0" smtClean="0"/>
          </a:p>
          <a:p>
            <a:pPr>
              <a:tabLst>
                <a:tab pos="3322638" algn="r"/>
                <a:tab pos="7172325" algn="r"/>
              </a:tabLst>
            </a:pPr>
            <a:r>
              <a:rPr lang="de-DE" sz="2400" dirty="0" smtClean="0"/>
              <a:t>		 Block I</a:t>
            </a:r>
          </a:p>
          <a:p>
            <a:pPr>
              <a:tabLst>
                <a:tab pos="3322638" algn="r"/>
              </a:tabLst>
            </a:pPr>
            <a:endParaRPr lang="de-DE" sz="1600" dirty="0" smtClean="0"/>
          </a:p>
          <a:p>
            <a:pPr>
              <a:tabLst>
                <a:tab pos="3322638" algn="r"/>
              </a:tabLst>
            </a:pPr>
            <a:endParaRPr lang="de-DE" sz="1600" dirty="0"/>
          </a:p>
        </p:txBody>
      </p:sp>
      <p:sp>
        <p:nvSpPr>
          <p:cNvPr id="19" name="Runde Klammer rechts 18"/>
          <p:cNvSpPr/>
          <p:nvPr/>
        </p:nvSpPr>
        <p:spPr>
          <a:xfrm>
            <a:off x="7206220" y="3873374"/>
            <a:ext cx="216024" cy="1296144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355976" y="4394730"/>
            <a:ext cx="165618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i="1" u="sng" dirty="0" smtClean="0"/>
              <a:t>FHR (</a:t>
            </a:r>
            <a:r>
              <a:rPr lang="de-DE" i="1" u="sng" dirty="0" err="1" smtClean="0"/>
              <a:t>schul</a:t>
            </a:r>
            <a:r>
              <a:rPr lang="de-DE" i="1" u="sng" dirty="0" smtClean="0"/>
              <a:t>. Teil)</a:t>
            </a:r>
            <a:endParaRPr lang="de-DE" i="1" u="sng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Gesamtqualifikation</a:t>
            </a:r>
            <a:endParaRPr lang="de-DE" dirty="0">
              <a:solidFill>
                <a:srgbClr val="003399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1714500"/>
            <a:ext cx="9144000" cy="4522788"/>
          </a:xfrm>
          <a:prstGeom prst="rect">
            <a:avLst/>
          </a:prstGeom>
          <a:solidFill>
            <a:srgbClr val="C0C0C0">
              <a:alpha val="30196"/>
            </a:srgbClr>
          </a:solidFill>
        </p:spPr>
        <p:txBody>
          <a:bodyPr vert="horz" lIns="91440" tIns="14400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smtClean="0"/>
              <a:t/>
            </a:r>
            <a:br>
              <a:rPr lang="de-DE" altLang="de-DE" sz="3200" smtClean="0"/>
            </a:br>
            <a:endParaRPr lang="de-DE" altLang="de-DE" sz="3200" dirty="0" smtClean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14313" y="1743075"/>
            <a:ext cx="861218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/>
              <a:t/>
            </a:r>
            <a:br>
              <a:rPr lang="de-DE" altLang="de-DE" sz="1200" b="1" dirty="0"/>
            </a:br>
            <a:r>
              <a:rPr lang="de-DE" altLang="de-DE" sz="1200" b="1" dirty="0"/>
              <a:t> </a:t>
            </a:r>
            <a:r>
              <a:rPr lang="de-DE" altLang="de-DE" sz="2400" b="1" dirty="0"/>
              <a:t>Block I (mindestens 200, höchstens 600 Punkte):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 </a:t>
            </a:r>
            <a:r>
              <a:rPr lang="de-DE" altLang="de-DE" sz="1800" dirty="0"/>
              <a:t>-</a:t>
            </a:r>
            <a:r>
              <a:rPr lang="de-DE" altLang="de-DE" sz="1200" dirty="0"/>
              <a:t> </a:t>
            </a:r>
            <a:r>
              <a:rPr lang="de-DE" altLang="de-DE" sz="1800" dirty="0"/>
              <a:t>Einbringung von</a:t>
            </a:r>
            <a:r>
              <a:rPr lang="de-DE" altLang="de-DE" sz="1800" b="1" dirty="0"/>
              <a:t> </a:t>
            </a:r>
            <a:r>
              <a:rPr lang="de-DE" altLang="de-DE" sz="1800" dirty="0"/>
              <a:t>35 – 40 anrechenbaren Kursen der 4 Halbjahre der</a:t>
            </a:r>
            <a:br>
              <a:rPr lang="de-DE" altLang="de-DE" sz="1800" dirty="0"/>
            </a:br>
            <a:r>
              <a:rPr lang="de-DE" altLang="de-DE" sz="1800" dirty="0"/>
              <a:t>       Qualifikationsphase, Pflichtkurse gem. § 28 APO-</a:t>
            </a:r>
            <a:r>
              <a:rPr lang="de-DE" altLang="de-DE" sz="1800" dirty="0" err="1"/>
              <a:t>GOSt</a:t>
            </a:r>
            <a:r>
              <a:rPr lang="de-DE" altLang="de-DE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 - Leistungskurse werden bei der Zahl der Schulhalbjahresergebnisse doppelt,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       Grundkurse einfach gewertet.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 - Endnote im Projektkurs kann im Umfang von 2 Halbjahresnoten auf die</a:t>
            </a:r>
            <a:br>
              <a:rPr lang="de-DE" altLang="de-DE" sz="1800" dirty="0"/>
            </a:br>
            <a:r>
              <a:rPr lang="de-DE" altLang="de-DE" sz="1800" dirty="0"/>
              <a:t>       Grundkurse angerechnet </a:t>
            </a:r>
            <a:r>
              <a:rPr lang="de-DE" altLang="de-DE" sz="1800" dirty="0" smtClean="0"/>
              <a:t>werden (</a:t>
            </a:r>
            <a:r>
              <a:rPr lang="de-DE" altLang="de-DE" sz="1800" b="1" i="1" dirty="0" smtClean="0">
                <a:solidFill>
                  <a:srgbClr val="FF0000"/>
                </a:solidFill>
              </a:rPr>
              <a:t>Achtung bei Defizit </a:t>
            </a:r>
            <a:r>
              <a:rPr lang="de-DE" altLang="de-DE" sz="1800" b="1" i="1" dirty="0" smtClean="0">
                <a:solidFill>
                  <a:srgbClr val="FF0000"/>
                </a:solidFill>
                <a:sym typeface="Wingdings"/>
              </a:rPr>
              <a:t> zählt doppelt!!!</a:t>
            </a:r>
            <a:r>
              <a:rPr lang="de-DE" altLang="de-DE" sz="1800" dirty="0" smtClean="0">
                <a:sym typeface="Wingdings"/>
              </a:rPr>
              <a:t>)</a:t>
            </a:r>
            <a:r>
              <a:rPr lang="de-DE" altLang="de-DE" sz="1800" dirty="0" smtClean="0"/>
              <a:t>.</a:t>
            </a:r>
            <a:endParaRPr lang="de-DE" altLang="de-DE" sz="1800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6213" y="4878388"/>
            <a:ext cx="88249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 Block II (mindestens 100, höchstens 300 Punkte):</a:t>
            </a:r>
            <a:br>
              <a:rPr lang="de-DE" altLang="de-DE" sz="2400" b="1" dirty="0"/>
            </a:br>
            <a:r>
              <a:rPr lang="de-DE" altLang="de-DE" sz="1800" b="1" dirty="0"/>
              <a:t/>
            </a:r>
            <a:br>
              <a:rPr lang="de-DE" altLang="de-DE" sz="1800" b="1" dirty="0"/>
            </a:br>
            <a:r>
              <a:rPr lang="de-DE" altLang="de-DE" sz="1800" b="1" dirty="0"/>
              <a:t>  </a:t>
            </a:r>
            <a:r>
              <a:rPr lang="de-DE" altLang="de-DE" sz="1800" dirty="0"/>
              <a:t>-</a:t>
            </a:r>
            <a:r>
              <a:rPr lang="de-DE" altLang="de-DE" sz="1200" b="1" dirty="0"/>
              <a:t> </a:t>
            </a:r>
            <a:r>
              <a:rPr lang="de-DE" altLang="de-DE" sz="1800" dirty="0"/>
              <a:t>Leistungen in den 4 Fächern der Abiturprüfung (je fünffache Wertung)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09509"/>
              </p:ext>
            </p:extLst>
          </p:nvPr>
        </p:nvGraphicFramePr>
        <p:xfrm>
          <a:off x="6372225" y="4941888"/>
          <a:ext cx="26035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iagramm" r:id="rId3" imgW="6095840" imgH="4076523" progId="MSGraph.Chart.8">
                  <p:embed followColorScheme="full"/>
                </p:oleObj>
              </mc:Choice>
              <mc:Fallback>
                <p:oleObj name="Diagramm" r:id="rId3" imgW="6095840" imgH="4076523" progId="MSGraph.Chart.8">
                  <p:embed followColorScheme="full"/>
                  <p:pic>
                    <p:nvPicPr>
                      <p:cNvPr id="0" name="Object 2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941888"/>
                        <a:ext cx="260350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Abiturprüfungen</a:t>
            </a:r>
            <a:endParaRPr lang="de-DE" dirty="0">
              <a:solidFill>
                <a:srgbClr val="00339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714500"/>
            <a:ext cx="9144000" cy="4522788"/>
          </a:xfrm>
          <a:prstGeom prst="rect">
            <a:avLst/>
          </a:prstGeom>
          <a:solidFill>
            <a:srgbClr val="C0C0C0">
              <a:alpha val="30196"/>
            </a:srgbClr>
          </a:solidFill>
        </p:spPr>
        <p:txBody>
          <a:bodyPr vert="horz" lIns="91440" tIns="14400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smtClean="0"/>
              <a:t/>
            </a:r>
            <a:br>
              <a:rPr lang="de-DE" altLang="de-DE" sz="3200" smtClean="0"/>
            </a:br>
            <a:endParaRPr lang="de-DE" altLang="de-DE" sz="3200" dirty="0" smtClean="0"/>
          </a:p>
        </p:txBody>
      </p:sp>
      <p:sp>
        <p:nvSpPr>
          <p:cNvPr id="6" name="Rectangle 2050"/>
          <p:cNvSpPr>
            <a:spLocks noChangeArrowheads="1"/>
          </p:cNvSpPr>
          <p:nvPr/>
        </p:nvSpPr>
        <p:spPr bwMode="auto">
          <a:xfrm>
            <a:off x="250825" y="1871661"/>
            <a:ext cx="4319588" cy="4343400"/>
          </a:xfrm>
          <a:prstGeom prst="rect">
            <a:avLst/>
          </a:prstGeom>
          <a:solidFill>
            <a:srgbClr val="FFFF99">
              <a:alpha val="59999"/>
            </a:srgbClr>
          </a:solidFill>
          <a:ln w="317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2102"/>
          <p:cNvSpPr txBox="1">
            <a:spLocks noChangeArrowheads="1"/>
          </p:cNvSpPr>
          <p:nvPr/>
        </p:nvSpPr>
        <p:spPr bwMode="auto">
          <a:xfrm>
            <a:off x="1403350" y="2519361"/>
            <a:ext cx="269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Besondere Lernleistung</a:t>
            </a:r>
          </a:p>
        </p:txBody>
      </p:sp>
      <p:sp>
        <p:nvSpPr>
          <p:cNvPr id="9" name="Text Box 2103"/>
          <p:cNvSpPr txBox="1">
            <a:spLocks noChangeArrowheads="1"/>
          </p:cNvSpPr>
          <p:nvPr/>
        </p:nvSpPr>
        <p:spPr bwMode="auto">
          <a:xfrm>
            <a:off x="1403350" y="2808286"/>
            <a:ext cx="66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nein</a:t>
            </a:r>
            <a:endParaRPr kumimoji="0" lang="de-DE" altLang="de-DE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Text Box 2104"/>
          <p:cNvSpPr txBox="1">
            <a:spLocks noChangeArrowheads="1"/>
          </p:cNvSpPr>
          <p:nvPr/>
        </p:nvSpPr>
        <p:spPr bwMode="auto">
          <a:xfrm>
            <a:off x="3203575" y="2808286"/>
            <a:ext cx="382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ja</a:t>
            </a:r>
            <a:endParaRPr kumimoji="0" lang="de-DE" altLang="de-DE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AutoShape 2105"/>
          <p:cNvSpPr>
            <a:spLocks/>
          </p:cNvSpPr>
          <p:nvPr/>
        </p:nvSpPr>
        <p:spPr bwMode="auto">
          <a:xfrm rot="16200000">
            <a:off x="3332957" y="2289967"/>
            <a:ext cx="171450" cy="2017713"/>
          </a:xfrm>
          <a:prstGeom prst="rightBrace">
            <a:avLst>
              <a:gd name="adj1" fmla="val 98071"/>
              <a:gd name="adj2" fmla="val 50000"/>
            </a:avLst>
          </a:prstGeom>
          <a:noFill/>
          <a:ln w="12700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4000" b="1" i="0" u="none" strike="noStrike" kern="0" cap="none" spc="0" normalizeH="0" baseline="0" noProof="0" smtClean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2" name="Group 2226"/>
          <p:cNvGrpSpPr>
            <a:grpSpLocks/>
          </p:cNvGrpSpPr>
          <p:nvPr/>
        </p:nvGrpSpPr>
        <p:grpSpPr bwMode="auto">
          <a:xfrm>
            <a:off x="3417888" y="4437061"/>
            <a:ext cx="1011237" cy="609600"/>
            <a:chOff x="4967" y="1104"/>
            <a:chExt cx="637" cy="384"/>
          </a:xfrm>
        </p:grpSpPr>
        <p:sp>
          <p:nvSpPr>
            <p:cNvPr id="13" name="Oval 2107"/>
            <p:cNvSpPr>
              <a:spLocks noChangeArrowheads="1"/>
            </p:cNvSpPr>
            <p:nvPr/>
          </p:nvSpPr>
          <p:spPr bwMode="auto">
            <a:xfrm>
              <a:off x="5220" y="1104"/>
              <a:ext cx="384" cy="38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4*15</a:t>
              </a:r>
            </a:p>
          </p:txBody>
        </p:sp>
        <p:sp>
          <p:nvSpPr>
            <p:cNvPr id="14" name="Text Box 2108"/>
            <p:cNvSpPr txBox="1">
              <a:spLocks noChangeArrowheads="1"/>
            </p:cNvSpPr>
            <p:nvPr/>
          </p:nvSpPr>
          <p:spPr bwMode="auto">
            <a:xfrm>
              <a:off x="4967" y="1117"/>
              <a:ext cx="33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+ </a:t>
              </a:r>
              <a:endParaRPr kumimoji="0" lang="de-DE" alt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5" name="Text Box 2109"/>
          <p:cNvSpPr txBox="1">
            <a:spLocks noChangeArrowheads="1"/>
          </p:cNvSpPr>
          <p:nvPr/>
        </p:nvSpPr>
        <p:spPr bwMode="auto">
          <a:xfrm>
            <a:off x="611188" y="1871661"/>
            <a:ext cx="37208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Block II: Abiturprüfung</a:t>
            </a:r>
            <a:endParaRPr kumimoji="0" lang="de-DE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Line 2110"/>
          <p:cNvSpPr>
            <a:spLocks noChangeShapeType="1"/>
          </p:cNvSpPr>
          <p:nvPr/>
        </p:nvSpPr>
        <p:spPr bwMode="auto">
          <a:xfrm>
            <a:off x="2339975" y="3527424"/>
            <a:ext cx="0" cy="2514600"/>
          </a:xfrm>
          <a:prstGeom prst="line">
            <a:avLst/>
          </a:prstGeom>
          <a:noFill/>
          <a:ln w="12700">
            <a:solidFill>
              <a:srgbClr val="28004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1" i="0" u="none" strike="noStrike" kern="0" cap="none" spc="0" normalizeH="0" baseline="0" noProof="0" smtClean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7" name="Group 2124"/>
          <p:cNvGrpSpPr>
            <a:grpSpLocks/>
          </p:cNvGrpSpPr>
          <p:nvPr/>
        </p:nvGrpSpPr>
        <p:grpSpPr bwMode="auto">
          <a:xfrm>
            <a:off x="2698750" y="3571874"/>
            <a:ext cx="609600" cy="2438400"/>
            <a:chOff x="4524" y="1152"/>
            <a:chExt cx="384" cy="1536"/>
          </a:xfrm>
        </p:grpSpPr>
        <p:sp>
          <p:nvSpPr>
            <p:cNvPr id="18" name="Oval 2125"/>
            <p:cNvSpPr>
              <a:spLocks noChangeArrowheads="1"/>
            </p:cNvSpPr>
            <p:nvPr/>
          </p:nvSpPr>
          <p:spPr bwMode="auto">
            <a:xfrm>
              <a:off x="4524" y="1152"/>
              <a:ext cx="384" cy="38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4*15</a:t>
              </a:r>
            </a:p>
          </p:txBody>
        </p:sp>
        <p:sp>
          <p:nvSpPr>
            <p:cNvPr id="19" name="Oval 2126"/>
            <p:cNvSpPr>
              <a:spLocks noChangeArrowheads="1"/>
            </p:cNvSpPr>
            <p:nvPr/>
          </p:nvSpPr>
          <p:spPr bwMode="auto">
            <a:xfrm>
              <a:off x="4524" y="1536"/>
              <a:ext cx="384" cy="38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4*15</a:t>
              </a:r>
            </a:p>
          </p:txBody>
        </p:sp>
        <p:sp>
          <p:nvSpPr>
            <p:cNvPr id="20" name="Oval 2127"/>
            <p:cNvSpPr>
              <a:spLocks noChangeArrowheads="1"/>
            </p:cNvSpPr>
            <p:nvPr/>
          </p:nvSpPr>
          <p:spPr bwMode="auto">
            <a:xfrm>
              <a:off x="4524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DC0081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4*15</a:t>
              </a:r>
            </a:p>
          </p:txBody>
        </p:sp>
        <p:sp>
          <p:nvSpPr>
            <p:cNvPr id="21" name="Oval 2128"/>
            <p:cNvSpPr>
              <a:spLocks noChangeArrowheads="1"/>
            </p:cNvSpPr>
            <p:nvPr/>
          </p:nvSpPr>
          <p:spPr bwMode="auto">
            <a:xfrm>
              <a:off x="4524" y="2304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DC0081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4*15</a:t>
              </a:r>
            </a:p>
          </p:txBody>
        </p:sp>
      </p:grpSp>
      <p:grpSp>
        <p:nvGrpSpPr>
          <p:cNvPr id="22" name="Group 2134"/>
          <p:cNvGrpSpPr>
            <a:grpSpLocks/>
          </p:cNvGrpSpPr>
          <p:nvPr/>
        </p:nvGrpSpPr>
        <p:grpSpPr bwMode="auto">
          <a:xfrm>
            <a:off x="1403350" y="3600449"/>
            <a:ext cx="609600" cy="2438400"/>
            <a:chOff x="3420" y="1152"/>
            <a:chExt cx="384" cy="1536"/>
          </a:xfrm>
        </p:grpSpPr>
        <p:sp>
          <p:nvSpPr>
            <p:cNvPr id="23" name="Oval 2135"/>
            <p:cNvSpPr>
              <a:spLocks noChangeArrowheads="1"/>
            </p:cNvSpPr>
            <p:nvPr/>
          </p:nvSpPr>
          <p:spPr bwMode="auto">
            <a:xfrm>
              <a:off x="3420" y="1152"/>
              <a:ext cx="384" cy="38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5*15</a:t>
              </a:r>
            </a:p>
          </p:txBody>
        </p:sp>
        <p:sp>
          <p:nvSpPr>
            <p:cNvPr id="24" name="Oval 2136"/>
            <p:cNvSpPr>
              <a:spLocks noChangeArrowheads="1"/>
            </p:cNvSpPr>
            <p:nvPr/>
          </p:nvSpPr>
          <p:spPr bwMode="auto">
            <a:xfrm>
              <a:off x="3420" y="1536"/>
              <a:ext cx="384" cy="38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5*15</a:t>
              </a:r>
            </a:p>
          </p:txBody>
        </p:sp>
        <p:sp>
          <p:nvSpPr>
            <p:cNvPr id="25" name="Oval 2137"/>
            <p:cNvSpPr>
              <a:spLocks noChangeArrowheads="1"/>
            </p:cNvSpPr>
            <p:nvPr/>
          </p:nvSpPr>
          <p:spPr bwMode="auto">
            <a:xfrm>
              <a:off x="3420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DC0081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5*15</a:t>
              </a:r>
            </a:p>
          </p:txBody>
        </p:sp>
        <p:sp>
          <p:nvSpPr>
            <p:cNvPr id="26" name="Oval 2138"/>
            <p:cNvSpPr>
              <a:spLocks noChangeArrowheads="1"/>
            </p:cNvSpPr>
            <p:nvPr/>
          </p:nvSpPr>
          <p:spPr bwMode="auto">
            <a:xfrm>
              <a:off x="3420" y="2304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DC0081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5*15</a:t>
              </a:r>
            </a:p>
          </p:txBody>
        </p:sp>
      </p:grpSp>
      <p:sp>
        <p:nvSpPr>
          <p:cNvPr id="27" name="AutoShape 2144"/>
          <p:cNvSpPr>
            <a:spLocks/>
          </p:cNvSpPr>
          <p:nvPr/>
        </p:nvSpPr>
        <p:spPr bwMode="auto">
          <a:xfrm rot="16200000">
            <a:off x="1660525" y="2952749"/>
            <a:ext cx="160337" cy="719138"/>
          </a:xfrm>
          <a:prstGeom prst="rightBrace">
            <a:avLst>
              <a:gd name="adj1" fmla="val 37376"/>
              <a:gd name="adj2" fmla="val 50000"/>
            </a:avLst>
          </a:prstGeom>
          <a:noFill/>
          <a:ln w="12700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4000" b="1" i="0" u="none" strike="noStrike" kern="0" cap="none" spc="0" normalizeH="0" baseline="0" noProof="0" smtClean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xt Box 2149"/>
          <p:cNvSpPr txBox="1">
            <a:spLocks noChangeArrowheads="1"/>
          </p:cNvSpPr>
          <p:nvPr/>
        </p:nvSpPr>
        <p:spPr bwMode="auto">
          <a:xfrm>
            <a:off x="2195513" y="6480174"/>
            <a:ext cx="156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E9B03"/>
                </a:solidFill>
                <a:effectLst/>
                <a:uLnTx/>
                <a:uFillTx/>
                <a:latin typeface="Arial" charset="0"/>
              </a:rPr>
              <a:t>100 - 300 P.</a:t>
            </a:r>
          </a:p>
        </p:txBody>
      </p:sp>
      <p:sp>
        <p:nvSpPr>
          <p:cNvPr id="29" name="Text Box 2152"/>
          <p:cNvSpPr txBox="1">
            <a:spLocks noChangeArrowheads="1"/>
          </p:cNvSpPr>
          <p:nvPr/>
        </p:nvSpPr>
        <p:spPr bwMode="auto">
          <a:xfrm>
            <a:off x="3778250" y="386079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BLL</a:t>
            </a:r>
            <a:endParaRPr kumimoji="0" lang="de-DE" altLang="de-DE" sz="4000" b="1" i="0" u="none" strike="noStrike" kern="0" cap="none" spc="0" normalizeH="0" baseline="0" noProof="0" smtClean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Text Box 2249"/>
          <p:cNvSpPr txBox="1">
            <a:spLocks noChangeArrowheads="1"/>
          </p:cNvSpPr>
          <p:nvPr/>
        </p:nvSpPr>
        <p:spPr bwMode="auto">
          <a:xfrm>
            <a:off x="250825" y="3671886"/>
            <a:ext cx="80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1. LK</a:t>
            </a:r>
            <a:endParaRPr kumimoji="0" lang="de-DE" altLang="de-DE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Text Box 2251"/>
          <p:cNvSpPr txBox="1">
            <a:spLocks noChangeArrowheads="1"/>
          </p:cNvSpPr>
          <p:nvPr/>
        </p:nvSpPr>
        <p:spPr bwMode="auto">
          <a:xfrm>
            <a:off x="250825" y="4319586"/>
            <a:ext cx="80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2. LK</a:t>
            </a:r>
            <a:endParaRPr kumimoji="0" lang="de-DE" altLang="de-DE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Text Box 2250"/>
          <p:cNvSpPr txBox="1">
            <a:spLocks noChangeArrowheads="1"/>
          </p:cNvSpPr>
          <p:nvPr/>
        </p:nvSpPr>
        <p:spPr bwMode="auto">
          <a:xfrm>
            <a:off x="250825" y="4967286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3. Fach</a:t>
            </a:r>
            <a:endParaRPr kumimoji="0" lang="de-DE" altLang="de-DE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Text Box 2252"/>
          <p:cNvSpPr txBox="1">
            <a:spLocks noChangeArrowheads="1"/>
          </p:cNvSpPr>
          <p:nvPr/>
        </p:nvSpPr>
        <p:spPr bwMode="auto">
          <a:xfrm>
            <a:off x="250825" y="5543549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4. Fach</a:t>
            </a:r>
            <a:endParaRPr kumimoji="0" lang="de-DE" altLang="de-DE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AutoShape 2248"/>
          <p:cNvSpPr>
            <a:spLocks/>
          </p:cNvSpPr>
          <p:nvPr/>
        </p:nvSpPr>
        <p:spPr bwMode="auto">
          <a:xfrm rot="16200000">
            <a:off x="2842420" y="4680742"/>
            <a:ext cx="144462" cy="3311525"/>
          </a:xfrm>
          <a:prstGeom prst="leftBrace">
            <a:avLst>
              <a:gd name="adj1" fmla="val 191026"/>
              <a:gd name="adj2" fmla="val 50000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4000" b="1" i="0" u="none" strike="noStrike" kern="0" cap="none" spc="0" normalizeH="0" baseline="0" noProof="0" smtClean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Rectangle 2256"/>
          <p:cNvSpPr>
            <a:spLocks noChangeArrowheads="1"/>
          </p:cNvSpPr>
          <p:nvPr/>
        </p:nvSpPr>
        <p:spPr bwMode="auto">
          <a:xfrm>
            <a:off x="4748213" y="2349500"/>
            <a:ext cx="4284662" cy="865188"/>
          </a:xfrm>
          <a:prstGeom prst="rect">
            <a:avLst/>
          </a:prstGeom>
          <a:solidFill>
            <a:srgbClr val="CCFFFF">
              <a:alpha val="59999"/>
            </a:srgbClr>
          </a:solidFill>
          <a:ln w="317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Rectangle 2255"/>
          <p:cNvSpPr>
            <a:spLocks noChangeArrowheads="1"/>
          </p:cNvSpPr>
          <p:nvPr/>
        </p:nvSpPr>
        <p:spPr bwMode="auto">
          <a:xfrm>
            <a:off x="4751388" y="3284538"/>
            <a:ext cx="4284662" cy="865187"/>
          </a:xfrm>
          <a:prstGeom prst="rect">
            <a:avLst/>
          </a:prstGeom>
          <a:solidFill>
            <a:srgbClr val="FFFF99">
              <a:alpha val="59999"/>
            </a:srgbClr>
          </a:solidFill>
          <a:ln w="317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Oval 2151"/>
          <p:cNvSpPr>
            <a:spLocks noChangeArrowheads="1"/>
          </p:cNvSpPr>
          <p:nvPr/>
        </p:nvSpPr>
        <p:spPr bwMode="auto">
          <a:xfrm>
            <a:off x="7278688" y="5410200"/>
            <a:ext cx="762000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7200" b="1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</a:t>
            </a:r>
            <a:endParaRPr kumimoji="0" lang="de-DE" altLang="de-DE" sz="7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Text Box 2225"/>
          <p:cNvSpPr txBox="1">
            <a:spLocks noChangeArrowheads="1"/>
          </p:cNvSpPr>
          <p:nvPr/>
        </p:nvSpPr>
        <p:spPr bwMode="auto">
          <a:xfrm>
            <a:off x="7812088" y="2422525"/>
            <a:ext cx="1044575" cy="71437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</a:rPr>
              <a:t>600 </a:t>
            </a:r>
            <a:b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</a:rPr>
              <a:t>Punkte</a:t>
            </a:r>
          </a:p>
        </p:txBody>
      </p:sp>
      <p:sp>
        <p:nvSpPr>
          <p:cNvPr id="39" name="Oval 2229"/>
          <p:cNvSpPr>
            <a:spLocks noChangeArrowheads="1"/>
          </p:cNvSpPr>
          <p:nvPr/>
        </p:nvSpPr>
        <p:spPr bwMode="auto">
          <a:xfrm>
            <a:off x="6877050" y="1701800"/>
            <a:ext cx="649288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min.</a:t>
            </a:r>
            <a:endParaRPr kumimoji="0" lang="de-DE" altLang="de-DE" sz="2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Text Box 2237"/>
          <p:cNvSpPr txBox="1">
            <a:spLocks noChangeArrowheads="1"/>
          </p:cNvSpPr>
          <p:nvPr/>
        </p:nvSpPr>
        <p:spPr bwMode="auto">
          <a:xfrm>
            <a:off x="4932363" y="2422525"/>
            <a:ext cx="1511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Block I </a:t>
            </a: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(Zulassung)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Oval 2238"/>
          <p:cNvSpPr>
            <a:spLocks noChangeArrowheads="1"/>
          </p:cNvSpPr>
          <p:nvPr/>
        </p:nvSpPr>
        <p:spPr bwMode="auto">
          <a:xfrm>
            <a:off x="7956550" y="1701800"/>
            <a:ext cx="649288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  <a:sym typeface="Symbol" pitchFamily="18" charset="2"/>
              </a:rPr>
              <a:t>max.</a:t>
            </a:r>
            <a:endParaRPr kumimoji="0" lang="de-DE" altLang="de-DE" sz="2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2" name="Text Box 2239"/>
          <p:cNvSpPr txBox="1">
            <a:spLocks noChangeArrowheads="1"/>
          </p:cNvSpPr>
          <p:nvPr/>
        </p:nvSpPr>
        <p:spPr bwMode="auto">
          <a:xfrm>
            <a:off x="6661150" y="2422525"/>
            <a:ext cx="1044575" cy="7143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200 </a:t>
            </a:r>
            <a:b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Punkte</a:t>
            </a:r>
          </a:p>
        </p:txBody>
      </p:sp>
      <p:sp>
        <p:nvSpPr>
          <p:cNvPr id="43" name="Text Box 2240"/>
          <p:cNvSpPr txBox="1">
            <a:spLocks noChangeArrowheads="1"/>
          </p:cNvSpPr>
          <p:nvPr/>
        </p:nvSpPr>
        <p:spPr bwMode="auto">
          <a:xfrm>
            <a:off x="4860925" y="3430588"/>
            <a:ext cx="16557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Block II </a:t>
            </a: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(Abiturbereich)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Text Box 2241"/>
          <p:cNvSpPr txBox="1">
            <a:spLocks noChangeArrowheads="1"/>
          </p:cNvSpPr>
          <p:nvPr/>
        </p:nvSpPr>
        <p:spPr bwMode="auto">
          <a:xfrm>
            <a:off x="6661150" y="3357563"/>
            <a:ext cx="1044575" cy="7143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100 </a:t>
            </a:r>
            <a:b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Punkte</a:t>
            </a:r>
          </a:p>
        </p:txBody>
      </p:sp>
      <p:sp>
        <p:nvSpPr>
          <p:cNvPr id="45" name="Text Box 2242"/>
          <p:cNvSpPr txBox="1">
            <a:spLocks noChangeArrowheads="1"/>
          </p:cNvSpPr>
          <p:nvPr/>
        </p:nvSpPr>
        <p:spPr bwMode="auto">
          <a:xfrm>
            <a:off x="7812088" y="3357563"/>
            <a:ext cx="1044575" cy="71437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</a:rPr>
              <a:t>300 </a:t>
            </a:r>
            <a:b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</a:rPr>
              <a:t>Punkte</a:t>
            </a:r>
          </a:p>
        </p:txBody>
      </p:sp>
      <p:sp>
        <p:nvSpPr>
          <p:cNvPr id="46" name="Line 2243"/>
          <p:cNvSpPr>
            <a:spLocks noChangeShapeType="1"/>
          </p:cNvSpPr>
          <p:nvPr/>
        </p:nvSpPr>
        <p:spPr bwMode="auto">
          <a:xfrm>
            <a:off x="4716463" y="4221163"/>
            <a:ext cx="4322762" cy="0"/>
          </a:xfrm>
          <a:prstGeom prst="line">
            <a:avLst/>
          </a:prstGeom>
          <a:noFill/>
          <a:ln w="28575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1" i="0" u="none" strike="noStrike" kern="0" cap="none" spc="0" normalizeH="0" baseline="0" noProof="0" smtClean="0">
              <a:ln>
                <a:noFill/>
              </a:ln>
              <a:solidFill>
                <a:srgbClr val="28004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7" name="Text Box 2244"/>
          <p:cNvSpPr txBox="1">
            <a:spLocks noChangeArrowheads="1"/>
          </p:cNvSpPr>
          <p:nvPr/>
        </p:nvSpPr>
        <p:spPr bwMode="auto">
          <a:xfrm>
            <a:off x="4932363" y="4437063"/>
            <a:ext cx="1511300" cy="3778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Gesamt:</a:t>
            </a: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8" name="Text Box 2245"/>
          <p:cNvSpPr txBox="1">
            <a:spLocks noChangeArrowheads="1"/>
          </p:cNvSpPr>
          <p:nvPr/>
        </p:nvSpPr>
        <p:spPr bwMode="auto">
          <a:xfrm>
            <a:off x="6661150" y="4292600"/>
            <a:ext cx="1044575" cy="71437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300 </a:t>
            </a:r>
            <a:b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Punkte</a:t>
            </a:r>
          </a:p>
        </p:txBody>
      </p:sp>
      <p:sp>
        <p:nvSpPr>
          <p:cNvPr id="49" name="Text Box 2246"/>
          <p:cNvSpPr txBox="1">
            <a:spLocks noChangeArrowheads="1"/>
          </p:cNvSpPr>
          <p:nvPr/>
        </p:nvSpPr>
        <p:spPr bwMode="auto">
          <a:xfrm>
            <a:off x="7812088" y="4292600"/>
            <a:ext cx="1044575" cy="71437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</a:rPr>
              <a:t>900 </a:t>
            </a:r>
            <a:b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de-DE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</a:rPr>
              <a:t>Punkte</a:t>
            </a:r>
          </a:p>
        </p:txBody>
      </p:sp>
      <p:sp>
        <p:nvSpPr>
          <p:cNvPr id="50" name="Text Box 2253"/>
          <p:cNvSpPr txBox="1">
            <a:spLocks noChangeArrowheads="1"/>
          </p:cNvSpPr>
          <p:nvPr/>
        </p:nvSpPr>
        <p:spPr bwMode="auto">
          <a:xfrm>
            <a:off x="4787900" y="5300663"/>
            <a:ext cx="208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280049"/>
                </a:solidFill>
                <a:effectLst/>
                <a:uLnTx/>
                <a:uFillTx/>
                <a:latin typeface="Arial" charset="0"/>
              </a:rPr>
              <a:t>Abitur-durchschnitt</a:t>
            </a: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 bld="category"/>
      <p:bldP spid="8" grpId="0" autoUpdateAnimBg="0"/>
      <p:bldP spid="9" grpId="0" autoUpdateAnimBg="0"/>
      <p:bldP spid="10" grpId="0" autoUpdateAnimBg="0"/>
      <p:bldP spid="11" grpId="0" animBg="1"/>
      <p:bldP spid="27" grpId="0" animBg="1"/>
      <p:bldP spid="28" grpId="0" autoUpdateAnimBg="0"/>
      <p:bldP spid="29" grpId="0" autoUpdateAnimBg="0"/>
      <p:bldP spid="34" grpId="0" animBg="1"/>
      <p:bldP spid="37" grpId="0" autoUpdateAnimBg="0"/>
      <p:bldP spid="44" grpId="0" animBg="1"/>
      <p:bldP spid="45" grpId="0" animBg="1"/>
      <p:bldP spid="47" grpId="0" animBg="1" autoUpdateAnimBg="0"/>
      <p:bldP spid="48" grpId="0" animBg="1"/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BILI-Zertifikat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5829" y="1700808"/>
            <a:ext cx="9144000" cy="4522788"/>
          </a:xfrm>
          <a:prstGeom prst="rect">
            <a:avLst/>
          </a:prstGeom>
          <a:solidFill>
            <a:srgbClr val="C0C0C0">
              <a:alpha val="30196"/>
            </a:srgbClr>
          </a:solidFill>
        </p:spPr>
        <p:txBody>
          <a:bodyPr vert="horz" lIns="91440" tIns="14400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1200"/>
              </a:spcAft>
            </a:pPr>
            <a:r>
              <a:rPr lang="de-DE" altLang="de-DE" sz="3200" dirty="0"/>
              <a:t>	</a:t>
            </a:r>
            <a:r>
              <a:rPr lang="de-DE" altLang="de-DE" sz="4600" u="sng" dirty="0" smtClean="0"/>
              <a:t>Voraussetzungen: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de-DE" sz="3200" dirty="0" smtClean="0"/>
              <a:t>LK </a:t>
            </a:r>
            <a:r>
              <a:rPr lang="de-DE" sz="3200" dirty="0"/>
              <a:t>Englisch </a:t>
            </a:r>
            <a:r>
              <a:rPr lang="de-DE" sz="3200" i="1" u="sng" dirty="0"/>
              <a:t>und</a:t>
            </a:r>
            <a:r>
              <a:rPr lang="de-DE" sz="3200" dirty="0"/>
              <a:t> ein bilinguales </a:t>
            </a:r>
            <a:r>
              <a:rPr lang="de-DE" sz="3200" dirty="0" err="1"/>
              <a:t>Sachfach</a:t>
            </a:r>
            <a:r>
              <a:rPr lang="de-DE" sz="3200" dirty="0"/>
              <a:t> (3. oder 4. </a:t>
            </a:r>
            <a:r>
              <a:rPr lang="de-DE" sz="3200" dirty="0" smtClean="0"/>
              <a:t>Abiturfach)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de-DE" sz="3200" dirty="0" smtClean="0"/>
              <a:t>in </a:t>
            </a:r>
            <a:r>
              <a:rPr lang="de-DE" sz="3200" dirty="0"/>
              <a:t>der Oberstufe durchgängig schriftlich </a:t>
            </a:r>
            <a:r>
              <a:rPr lang="de-DE" sz="3200" dirty="0" smtClean="0"/>
              <a:t>belegt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de-DE" sz="3200" dirty="0" smtClean="0"/>
              <a:t>zuvor </a:t>
            </a:r>
            <a:r>
              <a:rPr lang="de-DE" sz="3200" dirty="0"/>
              <a:t>am bilingualen Bildungsgang der </a:t>
            </a:r>
            <a:r>
              <a:rPr lang="de-DE" sz="3200" dirty="0" smtClean="0"/>
              <a:t>SI teilgenommen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de-DE" sz="3200" dirty="0" smtClean="0"/>
              <a:t>Abiturprüfungen in beiden Fächern mind. Ausreichend (5 Punkte)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 smtClean="0"/>
          </a:p>
          <a:p>
            <a:pPr marL="457200" lvl="0" indent="-457200">
              <a:buFont typeface="Wingdings 3" panose="05040102010807070707" pitchFamily="18" charset="2"/>
              <a:buChar char="a"/>
            </a:pPr>
            <a:r>
              <a:rPr lang="de-DE" sz="3200" dirty="0" smtClean="0"/>
              <a:t>Die </a:t>
            </a:r>
            <a:r>
              <a:rPr lang="de-DE" sz="3200" dirty="0"/>
              <a:t>seit 2014 landeseinheitliche bilinguale Bescheinigung (</a:t>
            </a:r>
            <a:r>
              <a:rPr lang="de-DE" sz="3200" dirty="0" err="1"/>
              <a:t>Bili</a:t>
            </a:r>
            <a:r>
              <a:rPr lang="de-DE" sz="3200" dirty="0"/>
              <a:t>-Zertifikat</a:t>
            </a:r>
            <a:r>
              <a:rPr lang="de-DE" sz="3200" dirty="0" smtClean="0"/>
              <a:t>)</a:t>
            </a:r>
          </a:p>
          <a:p>
            <a:pPr lvl="0"/>
            <a:r>
              <a:rPr lang="de-DE" sz="3200" dirty="0"/>
              <a:t>+</a:t>
            </a:r>
          </a:p>
          <a:p>
            <a:pPr lvl="0"/>
            <a:r>
              <a:rPr lang="de-DE" sz="3200" dirty="0"/>
              <a:t>Die Bemerkung zur Teilnahme am bilingualen </a:t>
            </a:r>
            <a:r>
              <a:rPr lang="de-DE" sz="3200" dirty="0" smtClean="0"/>
              <a:t>Unterricht</a:t>
            </a:r>
            <a:endParaRPr lang="de-DE" sz="3200" dirty="0"/>
          </a:p>
          <a:p>
            <a:endParaRPr lang="de-DE" sz="2800" b="1" dirty="0" smtClean="0"/>
          </a:p>
          <a:p>
            <a:pPr algn="just"/>
            <a:r>
              <a:rPr lang="de-DE" sz="2800" b="1" dirty="0" smtClean="0"/>
              <a:t>„ </a:t>
            </a:r>
            <a:r>
              <a:rPr lang="de-DE" sz="2800" b="1" dirty="0"/>
              <a:t>… hat ihre/seine umfassende und vertiefte Sprachkompetenz durch Abiturprüfungen im Grund-/Leistungskurs (Englisch) und im Grundkurs des deutsch-englischen bilingualen Sachfachs (Erdkunde) nachgewiesen und hat in beiden Fächern sowohl im Notendurchschnitt der Qualifikationsphase als auch in der Abiturprüfung mindestens ausreichende Leistungen (5 oder mehr Punkte) erzielt.</a:t>
            </a:r>
            <a:endParaRPr lang="de-DE" sz="2800" dirty="0"/>
          </a:p>
          <a:p>
            <a:pPr algn="just"/>
            <a:r>
              <a:rPr lang="de-DE" sz="2800" b="1" dirty="0"/>
              <a:t>Die Schülerin/Der Schüler hat in der Fremdsprache (Englisch) das Referenzniveau C1 des Gemeinsamen europäischen Referenzrahmens für Sprachen erreicht.“ </a:t>
            </a:r>
            <a:endParaRPr lang="de-DE" sz="2800" dirty="0"/>
          </a:p>
          <a:p>
            <a:endParaRPr lang="de-DE" alt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11582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Beratung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1126952" y="2204864"/>
            <a:ext cx="6380162" cy="2551112"/>
          </a:xfrm>
          <a:prstGeom prst="rect">
            <a:avLst/>
          </a:prstGeom>
          <a:solidFill>
            <a:srgbClr val="C0C0C0">
              <a:alpha val="30196"/>
            </a:srgb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dirty="0" smtClean="0"/>
              <a:t>Weitere Informationen im Bildungsportal NRW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unter 	</a:t>
            </a:r>
            <a:r>
              <a:rPr lang="de-DE" altLang="de-DE" dirty="0" smtClean="0">
                <a:solidFill>
                  <a:srgbClr val="0033CC"/>
                </a:solidFill>
              </a:rPr>
              <a:t>www.schulministerium.nrw.de</a:t>
            </a:r>
            <a:br>
              <a:rPr lang="de-DE" altLang="de-DE" dirty="0" smtClean="0">
                <a:solidFill>
                  <a:srgbClr val="0033CC"/>
                </a:solidFill>
              </a:rPr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oder	</a:t>
            </a:r>
            <a:r>
              <a:rPr lang="de-DE" altLang="de-DE" dirty="0" smtClean="0">
                <a:solidFill>
                  <a:srgbClr val="0033CC"/>
                </a:solidFill>
              </a:rPr>
              <a:t>www.standardsicherung.nrw.de</a:t>
            </a:r>
            <a:br>
              <a:rPr lang="de-DE" altLang="de-DE" dirty="0" smtClean="0">
                <a:solidFill>
                  <a:srgbClr val="0033CC"/>
                </a:solidFill>
              </a:rPr>
            </a:br>
            <a:r>
              <a:rPr lang="de-DE" altLang="de-DE" dirty="0" smtClean="0">
                <a:solidFill>
                  <a:srgbClr val="0033CC"/>
                </a:solidFill>
              </a:rPr>
              <a:t/>
            </a:r>
            <a:br>
              <a:rPr lang="de-DE" altLang="de-DE" dirty="0" smtClean="0">
                <a:solidFill>
                  <a:srgbClr val="0033CC"/>
                </a:solidFill>
              </a:rPr>
            </a:br>
            <a:r>
              <a:rPr lang="de-DE" altLang="de-DE" dirty="0" smtClean="0"/>
              <a:t>„Schulform“ – „Gymnasium“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26952" y="522920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i="1" dirty="0"/>
              <a:t>u</a:t>
            </a:r>
            <a:r>
              <a:rPr lang="de-DE" sz="4400" b="1" i="1" dirty="0" smtClean="0"/>
              <a:t>nd…</a:t>
            </a:r>
            <a:endParaRPr lang="de-DE" sz="4400" b="1" i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Beratung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97" y="1726288"/>
            <a:ext cx="7315669" cy="47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6084174" y="3429000"/>
            <a:ext cx="720080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75656" y="2672045"/>
            <a:ext cx="2952328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</a:t>
            </a:r>
            <a:r>
              <a:rPr lang="de-DE" dirty="0" smtClean="0"/>
              <a:t>owie im Projektzimmer gegenüber der Bibliothek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836712"/>
            <a:ext cx="9144000" cy="518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99" y="1821384"/>
            <a:ext cx="6250401" cy="311978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85800" y="836713"/>
            <a:ext cx="7772400" cy="98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rgbClr val="46BB00"/>
                </a:solidFill>
              </a:rPr>
              <a:t>Vielen Dank</a:t>
            </a:r>
            <a:endParaRPr lang="de-DE" b="1" dirty="0">
              <a:solidFill>
                <a:srgbClr val="46BB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5800" y="4941168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rgbClr val="46BB00"/>
                </a:solidFill>
              </a:rPr>
              <a:t>Gute Heimfahrt</a:t>
            </a:r>
            <a:endParaRPr lang="de-DE" b="1" dirty="0">
              <a:solidFill>
                <a:srgbClr val="46B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>
              <a:tabLst>
                <a:tab pos="73501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Bewertungsskala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1115616" y="1700808"/>
            <a:ext cx="7571184" cy="44253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200" dirty="0" smtClean="0"/>
              <a:t>Individuelle Schullaufbahnplanung u. –</a:t>
            </a:r>
            <a:r>
              <a:rPr lang="de-DE" sz="2200" dirty="0" err="1" smtClean="0"/>
              <a:t>beratung</a:t>
            </a:r>
            <a:r>
              <a:rPr lang="de-DE" sz="2200" dirty="0" smtClean="0"/>
              <a:t> (</a:t>
            </a:r>
            <a:r>
              <a:rPr lang="de-DE" sz="2200" b="1" i="1" dirty="0" err="1" smtClean="0">
                <a:solidFill>
                  <a:srgbClr val="FF0000"/>
                </a:solidFill>
              </a:rPr>
              <a:t>BeratungslehrerIn</a:t>
            </a:r>
            <a:r>
              <a:rPr lang="de-DE" sz="2200" b="1" i="1" dirty="0" smtClean="0">
                <a:solidFill>
                  <a:srgbClr val="FF0000"/>
                </a:solidFill>
              </a:rPr>
              <a:t>/Oberstufenkoordination</a:t>
            </a:r>
            <a:r>
              <a:rPr lang="de-DE" sz="22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 smtClean="0"/>
              <a:t>Bewertungsbereiche</a:t>
            </a:r>
            <a:r>
              <a:rPr lang="de-DE" sz="2200" dirty="0"/>
              <a:t>: Klausuren und Sonstige Mitarbeit (</a:t>
            </a:r>
            <a:r>
              <a:rPr lang="de-DE" sz="2200" dirty="0" err="1" smtClean="0"/>
              <a:t>SoMi</a:t>
            </a:r>
            <a:r>
              <a:rPr lang="de-DE" sz="2200" dirty="0" smtClean="0"/>
              <a:t>) – vgl. EF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 smtClean="0"/>
              <a:t>Bewertungsskala: </a:t>
            </a:r>
            <a:r>
              <a:rPr lang="de-DE" sz="2200" b="1" dirty="0" smtClean="0"/>
              <a:t>Punktesystem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75976" y="5661248"/>
            <a:ext cx="2592288" cy="830997"/>
          </a:xfrm>
          <a:prstGeom prst="rect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/>
              <a:t>Jgst</a:t>
            </a:r>
            <a:r>
              <a:rPr lang="de-DE" sz="2400" b="1" dirty="0" smtClean="0"/>
              <a:t>. 11-12: </a:t>
            </a:r>
            <a:r>
              <a:rPr lang="de-DE" sz="2400" b="1" i="1" u="sng" dirty="0" smtClean="0">
                <a:solidFill>
                  <a:srgbClr val="FF0000"/>
                </a:solidFill>
              </a:rPr>
              <a:t>4-</a:t>
            </a:r>
            <a:r>
              <a:rPr lang="de-DE" sz="2400" b="1" dirty="0" smtClean="0"/>
              <a:t> gilt bereits als Defizit!</a:t>
            </a:r>
            <a:endParaRPr lang="de-DE" sz="2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3923928" y="5661247"/>
            <a:ext cx="2592288" cy="830997"/>
          </a:xfrm>
          <a:prstGeom prst="rect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Note </a:t>
            </a:r>
            <a:r>
              <a:rPr lang="de-DE" sz="2400" b="1" i="1" u="sng" dirty="0" smtClean="0">
                <a:solidFill>
                  <a:srgbClr val="FF0000"/>
                </a:solidFill>
              </a:rPr>
              <a:t>6</a:t>
            </a:r>
            <a:r>
              <a:rPr lang="de-DE" sz="2400" b="1" dirty="0" smtClean="0"/>
              <a:t> – Kurs gilt als nicht belegt!</a:t>
            </a:r>
            <a:endParaRPr lang="de-DE" sz="2400" b="1" dirty="0"/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36389"/>
              </p:ext>
            </p:extLst>
          </p:nvPr>
        </p:nvGraphicFramePr>
        <p:xfrm>
          <a:off x="6660232" y="245341"/>
          <a:ext cx="2160240" cy="627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72"/>
                <a:gridCol w="1026968"/>
              </a:tblGrid>
              <a:tr h="325169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Note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Punkte</a:t>
                      </a:r>
                      <a:endParaRPr lang="de-DE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1+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15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14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1-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13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2+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12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11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2-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10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3+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9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8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3-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7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4+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6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5</a:t>
                      </a:r>
                      <a:endParaRPr lang="de-DE" sz="1400" b="1" dirty="0"/>
                    </a:p>
                  </a:txBody>
                  <a:tcPr/>
                </a:tc>
              </a:tr>
              <a:tr h="350488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------------------------------</a:t>
                      </a:r>
                      <a:endParaRPr lang="de-D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4-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5+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5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5-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</a:t>
                      </a:r>
                      <a:endParaRPr lang="de-DE" sz="1400" b="1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6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0</a:t>
                      </a:r>
                      <a:endParaRPr lang="de-DE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Verweildauer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0888" y="5581254"/>
            <a:ext cx="8208912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7802563" algn="r"/>
              </a:tabLst>
            </a:pPr>
            <a:endParaRPr lang="de-DE" sz="600" dirty="0" smtClean="0">
              <a:sym typeface="Wingdings"/>
            </a:endParaRPr>
          </a:p>
          <a:p>
            <a:pPr>
              <a:tabLst>
                <a:tab pos="7802563" algn="r"/>
              </a:tabLst>
            </a:pPr>
            <a:r>
              <a:rPr lang="de-DE" sz="2400" dirty="0" smtClean="0">
                <a:sym typeface="Wingdings"/>
              </a:rPr>
              <a:t>Kl. 10 – Einführungsphase 	</a:t>
            </a:r>
          </a:p>
          <a:p>
            <a:pPr>
              <a:tabLst>
                <a:tab pos="7802563" algn="r"/>
              </a:tabLst>
            </a:pPr>
            <a:endParaRPr lang="de-DE" sz="600" dirty="0" smtClean="0">
              <a:sym typeface="Wingding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0888" y="4931193"/>
            <a:ext cx="8208912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sz="600" dirty="0" smtClean="0">
              <a:sym typeface="Wingdings"/>
            </a:endParaRPr>
          </a:p>
          <a:p>
            <a:r>
              <a:rPr lang="de-DE" sz="2400" dirty="0" smtClean="0">
                <a:sym typeface="Wingdings"/>
              </a:rPr>
              <a:t>Kl. 11 – Qualifikationsphase 1</a:t>
            </a:r>
          </a:p>
          <a:p>
            <a:endParaRPr lang="de-DE" sz="600" dirty="0" smtClean="0">
              <a:sym typeface="Wingding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3576" y="4284862"/>
            <a:ext cx="820891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sz="600" dirty="0" smtClean="0">
              <a:sym typeface="Wingdings"/>
            </a:endParaRPr>
          </a:p>
          <a:p>
            <a:r>
              <a:rPr lang="de-DE" sz="2400" dirty="0" smtClean="0">
                <a:sym typeface="Wingdings"/>
              </a:rPr>
              <a:t>Kl. 12 – Qualifikationsphase 2</a:t>
            </a:r>
          </a:p>
          <a:p>
            <a:endParaRPr lang="de-DE" sz="600" dirty="0" smtClean="0">
              <a:sym typeface="Wingdings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101304" y="1988840"/>
            <a:ext cx="7571184" cy="194421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</a:rPr>
              <a:t>Regeldauer: 3 Jahre</a:t>
            </a:r>
            <a:endParaRPr lang="de-DE" sz="22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</a:rPr>
              <a:t>1 </a:t>
            </a:r>
            <a:r>
              <a:rPr lang="de-DE" sz="2200" dirty="0" err="1" smtClean="0">
                <a:solidFill>
                  <a:srgbClr val="000000"/>
                </a:solidFill>
              </a:rPr>
              <a:t>Jgst</a:t>
            </a:r>
            <a:r>
              <a:rPr lang="de-DE" sz="2200" dirty="0" smtClean="0">
                <a:solidFill>
                  <a:srgbClr val="000000"/>
                </a:solidFill>
              </a:rPr>
              <a:t>. darf wiederholt werden (Verweildauer </a:t>
            </a:r>
            <a:r>
              <a:rPr lang="de-DE" sz="2200" dirty="0">
                <a:solidFill>
                  <a:srgbClr val="000000"/>
                </a:solidFill>
              </a:rPr>
              <a:t>4 Jahre) </a:t>
            </a:r>
            <a:br>
              <a:rPr lang="de-DE" sz="2200" dirty="0">
                <a:solidFill>
                  <a:srgbClr val="000000"/>
                </a:solidFill>
              </a:rPr>
            </a:br>
            <a:r>
              <a:rPr lang="de-DE" sz="2200" dirty="0">
                <a:solidFill>
                  <a:srgbClr val="000000"/>
                </a:solidFill>
              </a:rPr>
              <a:t>(In Ausnahmefällen ist eine weitere Wiederholung möglich.)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000000"/>
                </a:solidFill>
              </a:rPr>
              <a:t>Bei Nichtbestehen der Abiturprüfung kann die Jahrgangsstufe 12 (Q2) zusätzlich wiederholt werden. (Verweildauer 5 Jahre)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Wiederholungen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714500"/>
            <a:ext cx="9144000" cy="4522788"/>
          </a:xfrm>
          <a:prstGeom prst="rect">
            <a:avLst/>
          </a:prstGeom>
          <a:solidFill>
            <a:srgbClr val="C0C0C0">
              <a:alpha val="30196"/>
            </a:srgbClr>
          </a:solidFill>
        </p:spPr>
        <p:txBody>
          <a:bodyPr vert="horz" lIns="91440" tIns="14400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smtClean="0">
                <a:solidFill>
                  <a:prstClr val="black"/>
                </a:solidFill>
              </a:rPr>
              <a:t/>
            </a:r>
            <a:br>
              <a:rPr lang="de-DE" altLang="de-DE" sz="3200" smtClean="0">
                <a:solidFill>
                  <a:prstClr val="black"/>
                </a:solidFill>
              </a:rPr>
            </a:br>
            <a:endParaRPr lang="de-DE" altLang="de-DE" sz="320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5469"/>
            <a:ext cx="77914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868144" y="3652728"/>
            <a:ext cx="2952328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Beratung im Projektzimmer bei der Oberstufenleitung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err="1" smtClean="0">
                <a:solidFill>
                  <a:srgbClr val="003399"/>
                </a:solidFill>
              </a:rPr>
              <a:t>Wochenstdn</a:t>
            </a:r>
            <a:r>
              <a:rPr lang="de-DE" dirty="0" smtClean="0">
                <a:solidFill>
                  <a:srgbClr val="003399"/>
                </a:solidFill>
              </a:rPr>
              <a:t>./Kurse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3576" y="5641622"/>
            <a:ext cx="8208912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7802563" algn="r"/>
              </a:tabLst>
            </a:pPr>
            <a:endParaRPr lang="de-DE" sz="600" dirty="0" smtClean="0">
              <a:sym typeface="Wingdings"/>
            </a:endParaRPr>
          </a:p>
          <a:p>
            <a:pPr>
              <a:tabLst>
                <a:tab pos="7802563" algn="r"/>
              </a:tabLst>
            </a:pPr>
            <a:r>
              <a:rPr lang="de-DE" sz="2400" dirty="0" smtClean="0">
                <a:sym typeface="Wingdings"/>
              </a:rPr>
              <a:t>Kl. 10 – Einführungsphase 	</a:t>
            </a:r>
            <a:endParaRPr lang="de-DE" sz="2400" b="1" i="1" dirty="0" smtClean="0">
              <a:sym typeface="Wingdings"/>
            </a:endParaRPr>
          </a:p>
          <a:p>
            <a:pPr>
              <a:tabLst>
                <a:tab pos="7802563" algn="r"/>
              </a:tabLst>
            </a:pPr>
            <a:endParaRPr lang="de-DE" sz="600" dirty="0" smtClean="0">
              <a:sym typeface="Wingding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3576" y="4995291"/>
            <a:ext cx="8208912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de-DE" sz="600" dirty="0" smtClean="0">
              <a:sym typeface="Wingdings"/>
            </a:endParaRPr>
          </a:p>
          <a:p>
            <a:pPr>
              <a:tabLst>
                <a:tab pos="7802563" algn="r"/>
              </a:tabLst>
            </a:pPr>
            <a:r>
              <a:rPr lang="de-DE" sz="2400" dirty="0" smtClean="0">
                <a:sym typeface="Wingdings"/>
              </a:rPr>
              <a:t>Kl. 11 – Qualifikationsphase 1	</a:t>
            </a:r>
          </a:p>
          <a:p>
            <a:endParaRPr lang="de-DE" sz="600" dirty="0" smtClean="0">
              <a:sym typeface="Wingding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3576" y="4348960"/>
            <a:ext cx="820891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sz="600" dirty="0" smtClean="0">
              <a:sym typeface="Wingdings"/>
            </a:endParaRPr>
          </a:p>
          <a:p>
            <a:pPr>
              <a:tabLst>
                <a:tab pos="7712075" algn="r"/>
              </a:tabLst>
            </a:pPr>
            <a:r>
              <a:rPr lang="de-DE" sz="2400" dirty="0" smtClean="0">
                <a:sym typeface="Wingdings"/>
              </a:rPr>
              <a:t>Kl. 12 – Qualifikationsphase 2</a:t>
            </a:r>
          </a:p>
          <a:p>
            <a:endParaRPr lang="de-DE" sz="600" dirty="0" smtClean="0">
              <a:sym typeface="Wingding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70576" y="1840528"/>
            <a:ext cx="3816424" cy="648072"/>
          </a:xfrm>
          <a:solidFill>
            <a:srgbClr val="DA9182"/>
          </a:solidFill>
          <a:ln>
            <a:solidFill>
              <a:srgbClr val="DA9182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de-DE" sz="2200" b="1" i="1" dirty="0" smtClean="0">
                <a:solidFill>
                  <a:srgbClr val="000000"/>
                </a:solidFill>
              </a:rPr>
              <a:t>Ein Kurs entspricht der Belegung</a:t>
            </a:r>
          </a:p>
          <a:p>
            <a:pPr marL="0" lvl="0" indent="0" algn="ctr">
              <a:buNone/>
            </a:pPr>
            <a:r>
              <a:rPr lang="de-DE" sz="2200" b="1" i="1" dirty="0" smtClean="0">
                <a:solidFill>
                  <a:srgbClr val="000000"/>
                </a:solidFill>
              </a:rPr>
              <a:t>eines Faches in einem Halbjahr</a:t>
            </a:r>
          </a:p>
          <a:p>
            <a:pPr marL="0" lvl="0" indent="0"/>
            <a:endParaRPr lang="de-DE" sz="2200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77936" y="5780121"/>
            <a:ext cx="359643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2000" dirty="0"/>
              <a:t>ü</a:t>
            </a:r>
            <a:r>
              <a:rPr lang="de-DE" sz="2000" dirty="0" smtClean="0"/>
              <a:t>ber zwei HJ gemittelt: mind. </a:t>
            </a:r>
            <a:r>
              <a:rPr lang="de-DE" sz="2000" b="1" i="1" dirty="0" smtClean="0"/>
              <a:t>34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89904" y="4668864"/>
            <a:ext cx="3884464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/>
              <a:t>über vier HJ gemittelt: mind. </a:t>
            </a:r>
            <a:r>
              <a:rPr lang="de-DE" sz="2000" b="1" i="1" dirty="0" smtClean="0"/>
              <a:t>34</a:t>
            </a:r>
          </a:p>
          <a:p>
            <a:pPr algn="r"/>
            <a:r>
              <a:rPr lang="de-DE" sz="1600" dirty="0" smtClean="0"/>
              <a:t>(Bandbreite je </a:t>
            </a:r>
            <a:r>
              <a:rPr lang="de-DE" sz="1600" dirty="0" err="1" smtClean="0"/>
              <a:t>Jgst</a:t>
            </a:r>
            <a:r>
              <a:rPr lang="de-DE" sz="1600" dirty="0" smtClean="0"/>
              <a:t>. der Q-Phase: </a:t>
            </a:r>
            <a:r>
              <a:rPr lang="de-DE" sz="1600" b="1" i="1" dirty="0" smtClean="0"/>
              <a:t>32-36</a:t>
            </a:r>
            <a:r>
              <a:rPr lang="de-DE" sz="1600" dirty="0" smtClean="0"/>
              <a:t>)</a:t>
            </a:r>
            <a:endParaRPr lang="de-DE" sz="1600" b="1" i="1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5940152" y="3702629"/>
            <a:ext cx="273233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Durchschnittliche Wochen- </a:t>
            </a:r>
            <a:r>
              <a:rPr lang="de-DE" dirty="0" err="1" smtClean="0"/>
              <a:t>stundenzahl</a:t>
            </a:r>
            <a:r>
              <a:rPr lang="de-DE" dirty="0" smtClean="0"/>
              <a:t> pro Schuljahr: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463576" y="5641622"/>
            <a:ext cx="820891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30676" y="2852936"/>
            <a:ext cx="85383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/>
              <a:t>Anzahl der Wochenstunden in der SII: insgesamt </a:t>
            </a:r>
            <a:r>
              <a:rPr lang="de-DE" sz="2000" b="1" i="1" dirty="0" smtClean="0"/>
              <a:t>102</a:t>
            </a:r>
          </a:p>
          <a:p>
            <a:pPr algn="r"/>
            <a:r>
              <a:rPr lang="de-DE" sz="1400" dirty="0" smtClean="0"/>
              <a:t>(Geringfügige Überschreitung im Rahmen der bestehenden Blockung möglich, jedoch ohne Anspruch)</a:t>
            </a:r>
            <a:endParaRPr lang="de-DE" sz="1400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4823924" y="1830368"/>
            <a:ext cx="3816424" cy="64807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b="1" i="1" dirty="0" smtClean="0">
                <a:solidFill>
                  <a:srgbClr val="000000"/>
                </a:solidFill>
              </a:rPr>
              <a:t>Die angegebenen Stunden entsprechen 45-Minuten!!!</a:t>
            </a:r>
          </a:p>
          <a:p>
            <a:pPr marL="0" indent="0"/>
            <a:endParaRPr lang="de-DE" sz="2200" dirty="0" smtClean="0">
              <a:solidFill>
                <a:srgbClr val="000000"/>
              </a:solidFill>
            </a:endParaRPr>
          </a:p>
          <a:p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animBg="1"/>
      <p:bldP spid="11" grpId="0" animBg="1"/>
      <p:bldP spid="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Aufgabenfelder u. Fächer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2060848"/>
            <a:ext cx="194421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Aufgabenfeld I</a:t>
            </a:r>
          </a:p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11760" y="2060848"/>
            <a:ext cx="295232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sprachlich</a:t>
            </a:r>
          </a:p>
          <a:p>
            <a:r>
              <a:rPr lang="de-DE" dirty="0" smtClean="0"/>
              <a:t>literarisch</a:t>
            </a:r>
          </a:p>
          <a:p>
            <a:r>
              <a:rPr lang="de-DE" dirty="0" smtClean="0"/>
              <a:t>künstlerisch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64088" y="2059216"/>
            <a:ext cx="331236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Deutsch</a:t>
            </a:r>
          </a:p>
          <a:p>
            <a:r>
              <a:rPr lang="de-DE" dirty="0" smtClean="0"/>
              <a:t>alle Fremdsprachen </a:t>
            </a:r>
            <a:r>
              <a:rPr lang="de-DE" sz="1600" dirty="0" smtClean="0"/>
              <a:t>(hier: E, L, F, S)</a:t>
            </a:r>
          </a:p>
          <a:p>
            <a:r>
              <a:rPr lang="de-DE" dirty="0" smtClean="0"/>
              <a:t>Kunst, Musik, </a:t>
            </a:r>
            <a:r>
              <a:rPr lang="de-DE" b="1" dirty="0" smtClean="0"/>
              <a:t>CHOR</a:t>
            </a:r>
            <a:r>
              <a:rPr lang="de-DE" dirty="0" smtClean="0"/>
              <a:t>,</a:t>
            </a:r>
            <a:r>
              <a:rPr lang="de-DE" b="1" dirty="0" smtClean="0"/>
              <a:t> ORCHESTER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2984178"/>
            <a:ext cx="194421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Aufgabenfeld II</a:t>
            </a:r>
          </a:p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411760" y="2984178"/>
            <a:ext cx="295232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 smtClean="0"/>
          </a:p>
          <a:p>
            <a:r>
              <a:rPr lang="de-DE" dirty="0" smtClean="0"/>
              <a:t>gesellschaftswissenschaftlich</a:t>
            </a:r>
          </a:p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364088" y="2984178"/>
            <a:ext cx="331236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Geschichte, Sozialwissenschaft</a:t>
            </a:r>
          </a:p>
          <a:p>
            <a:r>
              <a:rPr lang="de-DE" b="1" dirty="0" smtClean="0"/>
              <a:t>GEOGRAPHIE </a:t>
            </a:r>
            <a:r>
              <a:rPr lang="de-DE" i="1" dirty="0" smtClean="0"/>
              <a:t>(Erdkunde)</a:t>
            </a:r>
            <a:r>
              <a:rPr lang="de-DE" dirty="0" smtClean="0"/>
              <a:t>, Pädagogik, Philosophie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67544" y="3907508"/>
            <a:ext cx="194421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Aufgabenfeld III</a:t>
            </a:r>
          </a:p>
          <a:p>
            <a:pPr algn="ctr"/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411760" y="3907508"/>
            <a:ext cx="295232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mathematisch</a:t>
            </a:r>
          </a:p>
          <a:p>
            <a:r>
              <a:rPr lang="de-DE" dirty="0" smtClean="0"/>
              <a:t>naturwissenschaftlich</a:t>
            </a:r>
          </a:p>
          <a:p>
            <a:r>
              <a:rPr lang="de-DE" dirty="0" smtClean="0"/>
              <a:t>technisch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64088" y="3907508"/>
            <a:ext cx="331236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Mathematik</a:t>
            </a:r>
          </a:p>
          <a:p>
            <a:r>
              <a:rPr lang="de-DE" dirty="0" smtClean="0"/>
              <a:t>Biologie, Physik, Chemie</a:t>
            </a:r>
          </a:p>
          <a:p>
            <a:r>
              <a:rPr lang="de-DE" dirty="0" smtClean="0"/>
              <a:t>Informatik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4830838"/>
            <a:ext cx="194421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außerhalb der Aufgabenfelder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364088" y="4830838"/>
            <a:ext cx="33123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Religion</a:t>
            </a:r>
          </a:p>
          <a:p>
            <a:r>
              <a:rPr lang="de-DE" dirty="0" smtClean="0"/>
              <a:t>Sport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411760" y="4830838"/>
            <a:ext cx="29523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2411760" y="5477169"/>
            <a:ext cx="6264696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  <a:r>
              <a:rPr lang="de-DE" dirty="0" smtClean="0"/>
              <a:t>m GYMGA nur in der EF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67544" y="5477169"/>
            <a:ext cx="1944216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Vertiefungsfächer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67544" y="5846501"/>
            <a:ext cx="1944216" cy="5539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Projektkurse</a:t>
            </a:r>
          </a:p>
          <a:p>
            <a:pPr algn="ctr"/>
            <a:r>
              <a:rPr lang="de-DE" sz="1200" dirty="0" smtClean="0"/>
              <a:t>(nach Angebot der Schule)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11760" y="5846501"/>
            <a:ext cx="6264696" cy="5539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dirty="0" smtClean="0"/>
              <a:t>n Anbindung an ein Referenzfach</a:t>
            </a:r>
          </a:p>
          <a:p>
            <a:r>
              <a:rPr lang="de-DE" sz="1200" dirty="0" smtClean="0"/>
              <a:t>(nur in der Qualifikationsphase)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Projektkurse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Angebot der Qualifikationsphase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Zweistündiger Jahreskurs der Q1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Anbindung an ein Referenzfach (Leistungskurs oder Grundkurs aus der Qualifikationsphase), ggf. auch fächerverbindend oder -übergreifend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Die Belegung ist optional, sofern die Schule im Rahmen ihrer Profilbildung nichts anderes entscheidet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Jahresnote am Ende des PK, Anrechnung im Umfang von 2 Grundkursen oder alternativ als bes. Lernleistung (dann wie ein 5. Abiturfach)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Abgrenzung von der </a:t>
            </a:r>
            <a:r>
              <a:rPr lang="de-DE" sz="2200" dirty="0" err="1" smtClean="0"/>
              <a:t>Obligatorik</a:t>
            </a:r>
            <a:r>
              <a:rPr lang="de-DE" sz="2200" dirty="0" smtClean="0"/>
              <a:t> des Lehrplans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Gruppenarbeiten auch im Rahmen der Abschlussleistung möglich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Belegung entpflichtet von der Erstellung einer Facharbeit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6510600" y="1628800"/>
            <a:ext cx="1506448" cy="48013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Q2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5004048" y="1628800"/>
            <a:ext cx="1506448" cy="480131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Q1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>
              <a:tabLst>
                <a:tab pos="7439025" algn="r"/>
              </a:tabLst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3399"/>
                </a:solidFill>
              </a:rPr>
              <a:t>Sprachenfolge/9.Pflichtfach</a:t>
            </a:r>
            <a:endParaRPr lang="de-DE" dirty="0">
              <a:solidFill>
                <a:srgbClr val="00339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" y="356567"/>
            <a:ext cx="864096" cy="98930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1540" y="2032844"/>
            <a:ext cx="2960340" cy="1600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sz="4000" dirty="0" smtClean="0"/>
          </a:p>
          <a:p>
            <a:pPr algn="ctr"/>
            <a:r>
              <a:rPr lang="de-DE" dirty="0" smtClean="0"/>
              <a:t>Bei </a:t>
            </a:r>
            <a:r>
              <a:rPr lang="de-DE" b="1" i="1" u="sng" dirty="0" smtClean="0"/>
              <a:t>Zwei</a:t>
            </a:r>
            <a:r>
              <a:rPr lang="de-DE" dirty="0" smtClean="0"/>
              <a:t>sprachigkeit in der SI</a:t>
            </a:r>
          </a:p>
          <a:p>
            <a:endParaRPr lang="de-DE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529310" y="4705568"/>
            <a:ext cx="2960340" cy="1600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sz="4000" dirty="0" smtClean="0"/>
          </a:p>
          <a:p>
            <a:pPr algn="ctr"/>
            <a:r>
              <a:rPr lang="de-DE" dirty="0" smtClean="0"/>
              <a:t>Bei </a:t>
            </a:r>
            <a:r>
              <a:rPr lang="de-DE" b="1" i="1" u="sng" dirty="0" smtClean="0"/>
              <a:t>Zwei</a:t>
            </a:r>
            <a:r>
              <a:rPr lang="de-DE" dirty="0" smtClean="0"/>
              <a:t>sprachigkeit in der SI</a:t>
            </a:r>
          </a:p>
          <a:p>
            <a:endParaRPr lang="de-DE" sz="4000" dirty="0"/>
          </a:p>
        </p:txBody>
      </p:sp>
      <p:sp>
        <p:nvSpPr>
          <p:cNvPr id="7" name="Textfeld 6"/>
          <p:cNvSpPr txBox="1"/>
          <p:nvPr/>
        </p:nvSpPr>
        <p:spPr>
          <a:xfrm>
            <a:off x="3497600" y="1628800"/>
            <a:ext cx="1506448" cy="48013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EF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3497600" y="2033008"/>
            <a:ext cx="4525168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1 SI-Fremdsprache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491880" y="3263950"/>
            <a:ext cx="4525168" cy="369332"/>
          </a:xfrm>
          <a:prstGeom prst="rect">
            <a:avLst/>
          </a:prstGeom>
          <a:solidFill>
            <a:srgbClr val="DA9182"/>
          </a:solidFill>
          <a:ln>
            <a:solidFill>
              <a:srgbClr val="DA918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1 SII-Fremdsprache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497600" y="4705568"/>
            <a:ext cx="4525168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2 SI-Fremdsprachen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489650" y="5935086"/>
            <a:ext cx="4525168" cy="369332"/>
          </a:xfrm>
          <a:prstGeom prst="rect">
            <a:avLst/>
          </a:prstGeom>
          <a:solidFill>
            <a:srgbClr val="DA9182"/>
          </a:solidFill>
          <a:ln>
            <a:solidFill>
              <a:srgbClr val="DA918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1 SII-Fremdsprache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31540" y="1642160"/>
            <a:ext cx="27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Mit 2. NW von EF-Q2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31540" y="4293096"/>
            <a:ext cx="27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Ohne 2. NW von EF-Q2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491880" y="2402340"/>
            <a:ext cx="85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 smtClean="0"/>
              <a:t>oder</a:t>
            </a:r>
            <a:endParaRPr lang="de-DE" sz="2000" b="1" i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497600" y="2780928"/>
            <a:ext cx="4525168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r>
              <a:rPr lang="de-DE" dirty="0" smtClean="0"/>
              <a:t> SI-Fremdsprache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003996" y="2780928"/>
            <a:ext cx="3013000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</a:rPr>
              <a:t>Optionale Fortführung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497600" y="5411966"/>
            <a:ext cx="4525168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r>
              <a:rPr lang="de-DE" dirty="0" smtClean="0"/>
              <a:t> SI-Fremdsprachen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497600" y="5047396"/>
            <a:ext cx="85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 smtClean="0"/>
              <a:t>oder</a:t>
            </a:r>
            <a:endParaRPr lang="de-DE" sz="2000" b="1" i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47741" y="2648397"/>
            <a:ext cx="2923478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Bei </a:t>
            </a:r>
            <a:r>
              <a:rPr lang="de-DE" b="1" i="1" u="sng" dirty="0" smtClean="0"/>
              <a:t>Ein</a:t>
            </a:r>
            <a:r>
              <a:rPr lang="de-DE" dirty="0" smtClean="0"/>
              <a:t>sprachigkeit in der SI</a:t>
            </a:r>
            <a:endParaRPr lang="de-DE" b="1" i="1" u="sng" dirty="0"/>
          </a:p>
        </p:txBody>
      </p:sp>
      <p:sp>
        <p:nvSpPr>
          <p:cNvPr id="22" name="Textfeld 21"/>
          <p:cNvSpPr txBox="1"/>
          <p:nvPr/>
        </p:nvSpPr>
        <p:spPr>
          <a:xfrm>
            <a:off x="550764" y="5321121"/>
            <a:ext cx="2923478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Bei </a:t>
            </a:r>
            <a:r>
              <a:rPr lang="de-DE" b="1" i="1" u="sng" dirty="0" smtClean="0"/>
              <a:t>Ein</a:t>
            </a:r>
            <a:r>
              <a:rPr lang="de-DE" dirty="0" smtClean="0"/>
              <a:t>sprachigkeit in der SI</a:t>
            </a:r>
            <a:endParaRPr lang="de-DE" b="1" i="1" u="sng" dirty="0"/>
          </a:p>
        </p:txBody>
      </p:sp>
      <p:sp>
        <p:nvSpPr>
          <p:cNvPr id="23" name="Textfeld 22"/>
          <p:cNvSpPr txBox="1"/>
          <p:nvPr/>
        </p:nvSpPr>
        <p:spPr>
          <a:xfrm>
            <a:off x="3489650" y="2011487"/>
            <a:ext cx="4527346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4400" dirty="0"/>
          </a:p>
        </p:txBody>
      </p:sp>
      <p:sp>
        <p:nvSpPr>
          <p:cNvPr id="24" name="Textfeld 23"/>
          <p:cNvSpPr txBox="1"/>
          <p:nvPr/>
        </p:nvSpPr>
        <p:spPr>
          <a:xfrm>
            <a:off x="3509536" y="4642332"/>
            <a:ext cx="4527346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4400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274638"/>
            <a:ext cx="111396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8" grpId="0" animBg="1"/>
      <p:bldP spid="12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1146</Words>
  <Application>Microsoft Office PowerPoint</Application>
  <PresentationFormat>Bildschirmpräsentation (4:3)</PresentationFormat>
  <Paragraphs>511</Paragraphs>
  <Slides>25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Larissa</vt:lpstr>
      <vt:lpstr>Diagramm</vt:lpstr>
      <vt:lpstr>PowerPoint-Präsentation</vt:lpstr>
      <vt:lpstr> Struktur</vt:lpstr>
      <vt:lpstr> Bewertungsskala</vt:lpstr>
      <vt:lpstr> Verweildauer</vt:lpstr>
      <vt:lpstr> Wiederholungen</vt:lpstr>
      <vt:lpstr> Wochenstdn./Kurse</vt:lpstr>
      <vt:lpstr> Aufgabenfelder u. Fächer</vt:lpstr>
      <vt:lpstr> Projektkurse</vt:lpstr>
      <vt:lpstr> Sprachenfolge/9.Pflichtfach</vt:lpstr>
      <vt:lpstr> Belegverpflichtung GSW</vt:lpstr>
      <vt:lpstr> Belegverpflichtung Q-Phase</vt:lpstr>
      <vt:lpstr> Q-Phase/Pflichtfächer</vt:lpstr>
      <vt:lpstr> Klausurverpflichtung</vt:lpstr>
      <vt:lpstr> Fach- bzw. Projektarbeit</vt:lpstr>
      <vt:lpstr> Abiturfächer</vt:lpstr>
      <vt:lpstr> Abiturfächer</vt:lpstr>
      <vt:lpstr> Zusammenfassung</vt:lpstr>
      <vt:lpstr> Abiturzulassung</vt:lpstr>
      <vt:lpstr> Exempl. Zulassungsberechnung</vt:lpstr>
      <vt:lpstr> Gesamtqualifikation</vt:lpstr>
      <vt:lpstr> Abiturprüfungen</vt:lpstr>
      <vt:lpstr> BILI-Zertifikat</vt:lpstr>
      <vt:lpstr> Beratung</vt:lpstr>
      <vt:lpstr> Beratung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Internet</dc:creator>
  <cp:lastModifiedBy>Internet</cp:lastModifiedBy>
  <cp:revision>164</cp:revision>
  <dcterms:created xsi:type="dcterms:W3CDTF">2017-03-05T14:14:43Z</dcterms:created>
  <dcterms:modified xsi:type="dcterms:W3CDTF">2017-07-03T15:14:56Z</dcterms:modified>
</cp:coreProperties>
</file>